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5" r:id="rId5"/>
  </p:sldMasterIdLst>
  <p:notesMasterIdLst>
    <p:notesMasterId r:id="rId69"/>
  </p:notesMasterIdLst>
  <p:sldIdLst>
    <p:sldId id="256" r:id="rId6"/>
    <p:sldId id="312" r:id="rId7"/>
    <p:sldId id="313" r:id="rId8"/>
    <p:sldId id="436" r:id="rId9"/>
    <p:sldId id="495" r:id="rId10"/>
    <p:sldId id="496" r:id="rId11"/>
    <p:sldId id="433" r:id="rId12"/>
    <p:sldId id="497" r:id="rId13"/>
    <p:sldId id="498" r:id="rId14"/>
    <p:sldId id="499" r:id="rId15"/>
    <p:sldId id="500" r:id="rId16"/>
    <p:sldId id="400" r:id="rId17"/>
    <p:sldId id="962" r:id="rId18"/>
    <p:sldId id="1148" r:id="rId19"/>
    <p:sldId id="1149" r:id="rId20"/>
    <p:sldId id="1150" r:id="rId21"/>
    <p:sldId id="1111" r:id="rId22"/>
    <p:sldId id="1112" r:id="rId23"/>
    <p:sldId id="1113" r:id="rId24"/>
    <p:sldId id="1114" r:id="rId25"/>
    <p:sldId id="1115" r:id="rId26"/>
    <p:sldId id="1116" r:id="rId27"/>
    <p:sldId id="1117" r:id="rId28"/>
    <p:sldId id="1118" r:id="rId29"/>
    <p:sldId id="1119" r:id="rId30"/>
    <p:sldId id="1120" r:id="rId31"/>
    <p:sldId id="1121" r:id="rId32"/>
    <p:sldId id="1122" r:id="rId33"/>
    <p:sldId id="1123" r:id="rId34"/>
    <p:sldId id="1124" r:id="rId35"/>
    <p:sldId id="1125" r:id="rId36"/>
    <p:sldId id="1126" r:id="rId37"/>
    <p:sldId id="1127" r:id="rId38"/>
    <p:sldId id="1128" r:id="rId39"/>
    <p:sldId id="1129" r:id="rId40"/>
    <p:sldId id="1130" r:id="rId41"/>
    <p:sldId id="1131" r:id="rId42"/>
    <p:sldId id="1132" r:id="rId43"/>
    <p:sldId id="1133" r:id="rId44"/>
    <p:sldId id="1134" r:id="rId45"/>
    <p:sldId id="1135" r:id="rId46"/>
    <p:sldId id="1136" r:id="rId47"/>
    <p:sldId id="1137" r:id="rId48"/>
    <p:sldId id="1138" r:id="rId49"/>
    <p:sldId id="1139" r:id="rId50"/>
    <p:sldId id="1140" r:id="rId51"/>
    <p:sldId id="1141" r:id="rId52"/>
    <p:sldId id="1142" r:id="rId53"/>
    <p:sldId id="1143" r:id="rId54"/>
    <p:sldId id="1144" r:id="rId55"/>
    <p:sldId id="1145" r:id="rId56"/>
    <p:sldId id="1146" r:id="rId57"/>
    <p:sldId id="1147" r:id="rId58"/>
    <p:sldId id="315" r:id="rId59"/>
    <p:sldId id="316" r:id="rId60"/>
    <p:sldId id="317" r:id="rId61"/>
    <p:sldId id="321" r:id="rId62"/>
    <p:sldId id="320" r:id="rId63"/>
    <p:sldId id="1109" r:id="rId64"/>
    <p:sldId id="1105" r:id="rId65"/>
    <p:sldId id="1106" r:id="rId66"/>
    <p:sldId id="1107" r:id="rId67"/>
    <p:sldId id="1108" r:id="rId68"/>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Bernasconi" initials="NB" lastIdx="2" clrIdx="0">
    <p:extLst>
      <p:ext uri="{19B8F6BF-5375-455C-9EA6-DF929625EA0E}">
        <p15:presenceInfo xmlns:p15="http://schemas.microsoft.com/office/powerpoint/2012/main" userId="S::nadine.bernasconi@reseaueducation.onmicrosoft.com::e3cdd8bd-0880-4c98-89c2-aacf813f7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21124-9C0B-41AC-A906-F9D5DA96E9E0}" v="80" dt="2022-01-06T13:54:48.038"/>
    <p1510:client id="{4D5BCA3B-D626-40AF-9E21-45B2F7987C82}" v="16" dt="2021-12-09T18:07:15.882"/>
    <p1510:client id="{6B255E5F-91A7-4B72-8999-83D12E7D4F26}" v="78" dt="2021-12-20T14:32:43.118"/>
    <p1510:client id="{9B26024A-CF9A-4D9E-9CDD-045BA49016EC}" v="100" dt="2021-12-22T08:01:21.084"/>
    <p1510:client id="{9EDFCED3-1E8E-AD34-B0BD-571B764D5FE8}" v="1078" dt="2021-12-24T14:58:29.914"/>
    <p1510:client id="{AB31954E-423C-4365-AB90-416FA1E740BE}" v="86" dt="2021-12-23T17:12:40.300"/>
    <p1510:client id="{B055BFBB-3174-4E11-BB61-A3F29920EA31}" v="1" dt="2021-12-09T10:54:04.023"/>
    <p1510:client id="{CC9F4CD8-0FA3-11E7-0BE9-6CB07534ABEC}" v="240" dt="2021-12-22T08:49:08.474"/>
    <p1510:client id="{F18DCB31-0F2F-469E-8114-39E884E207B9}" v="3" dt="2021-12-23T13:09:54.530"/>
    <p1510:client id="{F3887F14-7036-4AAA-8143-C3DBFD70D090}" v="228" dt="2022-01-05T15:46:55.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2"/>
  </p:normalViewPr>
  <p:slideViewPr>
    <p:cSldViewPr snapToGrid="0">
      <p:cViewPr varScale="1">
        <p:scale>
          <a:sx n="100" d="100"/>
          <a:sy n="100" d="100"/>
        </p:scale>
        <p:origin x="10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Bernasconi" userId="S::nadine.bernasconi@reseaueducation.onmicrosoft.com::e3cdd8bd-0880-4c98-89c2-aacf813f739d" providerId="AD" clId="Web-{09921124-9C0B-41AC-A906-F9D5DA96E9E0}"/>
    <pc:docChg chg="modSld">
      <pc:chgData name="Nadine Bernasconi" userId="S::nadine.bernasconi@reseaueducation.onmicrosoft.com::e3cdd8bd-0880-4c98-89c2-aacf813f739d" providerId="AD" clId="Web-{09921124-9C0B-41AC-A906-F9D5DA96E9E0}" dt="2022-01-06T13:54:48.038" v="50" actId="1076"/>
      <pc:docMkLst>
        <pc:docMk/>
      </pc:docMkLst>
      <pc:sldChg chg="modSp">
        <pc:chgData name="Nadine Bernasconi" userId="S::nadine.bernasconi@reseaueducation.onmicrosoft.com::e3cdd8bd-0880-4c98-89c2-aacf813f739d" providerId="AD" clId="Web-{09921124-9C0B-41AC-A906-F9D5DA96E9E0}" dt="2022-01-06T13:54:48.038" v="50" actId="1076"/>
        <pc:sldMkLst>
          <pc:docMk/>
          <pc:sldMk cId="3439319320" sldId="256"/>
        </pc:sldMkLst>
        <pc:picChg chg="mod">
          <ac:chgData name="Nadine Bernasconi" userId="S::nadine.bernasconi@reseaueducation.onmicrosoft.com::e3cdd8bd-0880-4c98-89c2-aacf813f739d" providerId="AD" clId="Web-{09921124-9C0B-41AC-A906-F9D5DA96E9E0}" dt="2022-01-06T13:54:44.585" v="49" actId="1076"/>
          <ac:picMkLst>
            <pc:docMk/>
            <pc:sldMk cId="3439319320" sldId="256"/>
            <ac:picMk id="1026" creationId="{49BC5F7C-44F1-EB46-AEA4-42E9499C5931}"/>
          </ac:picMkLst>
        </pc:picChg>
        <pc:picChg chg="mod">
          <ac:chgData name="Nadine Bernasconi" userId="S::nadine.bernasconi@reseaueducation.onmicrosoft.com::e3cdd8bd-0880-4c98-89c2-aacf813f739d" providerId="AD" clId="Web-{09921124-9C0B-41AC-A906-F9D5DA96E9E0}" dt="2022-01-06T13:54:48.038" v="50" actId="1076"/>
          <ac:picMkLst>
            <pc:docMk/>
            <pc:sldMk cId="3439319320" sldId="256"/>
            <ac:picMk id="1030" creationId="{F8CD3AE7-2BC9-ED43-B004-5DBB314D9891}"/>
          </ac:picMkLst>
        </pc:picChg>
      </pc:sldChg>
      <pc:sldChg chg="modSp">
        <pc:chgData name="Nadine Bernasconi" userId="S::nadine.bernasconi@reseaueducation.onmicrosoft.com::e3cdd8bd-0880-4c98-89c2-aacf813f739d" providerId="AD" clId="Web-{09921124-9C0B-41AC-A906-F9D5DA96E9E0}" dt="2022-01-06T13:53:11.053" v="7" actId="20577"/>
        <pc:sldMkLst>
          <pc:docMk/>
          <pc:sldMk cId="1990582465" sldId="1105"/>
        </pc:sldMkLst>
        <pc:spChg chg="mod">
          <ac:chgData name="Nadine Bernasconi" userId="S::nadine.bernasconi@reseaueducation.onmicrosoft.com::e3cdd8bd-0880-4c98-89c2-aacf813f739d" providerId="AD" clId="Web-{09921124-9C0B-41AC-A906-F9D5DA96E9E0}" dt="2022-01-06T13:53:11.053" v="7" actId="20577"/>
          <ac:spMkLst>
            <pc:docMk/>
            <pc:sldMk cId="1990582465" sldId="1105"/>
            <ac:spMk id="4" creationId="{3CE39F48-0CE5-4D2E-B285-6A12325C01DD}"/>
          </ac:spMkLst>
        </pc:spChg>
      </pc:sldChg>
      <pc:sldChg chg="modSp">
        <pc:chgData name="Nadine Bernasconi" userId="S::nadine.bernasconi@reseaueducation.onmicrosoft.com::e3cdd8bd-0880-4c98-89c2-aacf813f739d" providerId="AD" clId="Web-{09921124-9C0B-41AC-A906-F9D5DA96E9E0}" dt="2022-01-06T13:53:37.397" v="22" actId="14100"/>
        <pc:sldMkLst>
          <pc:docMk/>
          <pc:sldMk cId="2100729569" sldId="1106"/>
        </pc:sldMkLst>
        <pc:spChg chg="mod">
          <ac:chgData name="Nadine Bernasconi" userId="S::nadine.bernasconi@reseaueducation.onmicrosoft.com::e3cdd8bd-0880-4c98-89c2-aacf813f739d" providerId="AD" clId="Web-{09921124-9C0B-41AC-A906-F9D5DA96E9E0}" dt="2022-01-06T13:53:37.397" v="22" actId="14100"/>
          <ac:spMkLst>
            <pc:docMk/>
            <pc:sldMk cId="2100729569" sldId="1106"/>
            <ac:spMk id="5" creationId="{1800836C-DDD3-45B6-B78A-14C6725D1B39}"/>
          </ac:spMkLst>
        </pc:spChg>
      </pc:sldChg>
      <pc:sldChg chg="modSp">
        <pc:chgData name="Nadine Bernasconi" userId="S::nadine.bernasconi@reseaueducation.onmicrosoft.com::e3cdd8bd-0880-4c98-89c2-aacf813f739d" providerId="AD" clId="Web-{09921124-9C0B-41AC-A906-F9D5DA96E9E0}" dt="2022-01-06T13:53:54.350" v="33" actId="20577"/>
        <pc:sldMkLst>
          <pc:docMk/>
          <pc:sldMk cId="465815358" sldId="1107"/>
        </pc:sldMkLst>
        <pc:spChg chg="mod">
          <ac:chgData name="Nadine Bernasconi" userId="S::nadine.bernasconi@reseaueducation.onmicrosoft.com::e3cdd8bd-0880-4c98-89c2-aacf813f739d" providerId="AD" clId="Web-{09921124-9C0B-41AC-A906-F9D5DA96E9E0}" dt="2022-01-06T13:53:54.350" v="33" actId="20577"/>
          <ac:spMkLst>
            <pc:docMk/>
            <pc:sldMk cId="465815358" sldId="1107"/>
            <ac:spMk id="5" creationId="{4EBB7594-F398-429F-A917-CC235948994B}"/>
          </ac:spMkLst>
        </pc:spChg>
      </pc:sldChg>
      <pc:sldChg chg="modSp">
        <pc:chgData name="Nadine Bernasconi" userId="S::nadine.bernasconi@reseaueducation.onmicrosoft.com::e3cdd8bd-0880-4c98-89c2-aacf813f739d" providerId="AD" clId="Web-{09921124-9C0B-41AC-A906-F9D5DA96E9E0}" dt="2022-01-06T13:54:11.350" v="47" actId="14100"/>
        <pc:sldMkLst>
          <pc:docMk/>
          <pc:sldMk cId="3473322622" sldId="1108"/>
        </pc:sldMkLst>
        <pc:spChg chg="mod">
          <ac:chgData name="Nadine Bernasconi" userId="S::nadine.bernasconi@reseaueducation.onmicrosoft.com::e3cdd8bd-0880-4c98-89c2-aacf813f739d" providerId="AD" clId="Web-{09921124-9C0B-41AC-A906-F9D5DA96E9E0}" dt="2022-01-06T13:54:11.350" v="47" actId="14100"/>
          <ac:spMkLst>
            <pc:docMk/>
            <pc:sldMk cId="3473322622" sldId="1108"/>
            <ac:spMk id="5" creationId="{854D0E39-2E87-4D90-92D6-52DB301F54BC}"/>
          </ac:spMkLst>
        </pc:spChg>
      </pc:sldChg>
    </pc:docChg>
  </pc:docChgLst>
  <pc:docChgLst>
    <pc:chgData name="Denis Hofer" userId="S::denis.hofer_cbmswiss.ch#ext#@reseaueducation.onmicrosoft.com::82f3c7d6-7dc8-4176-a8b6-1d8193a737c3" providerId="AD" clId="Web-{9EDFCED3-1E8E-AD34-B0BD-571B764D5FE8}"/>
    <pc:docChg chg="modSld">
      <pc:chgData name="Denis Hofer" userId="S::denis.hofer_cbmswiss.ch#ext#@reseaueducation.onmicrosoft.com::82f3c7d6-7dc8-4176-a8b6-1d8193a737c3" providerId="AD" clId="Web-{9EDFCED3-1E8E-AD34-B0BD-571B764D5FE8}" dt="2021-12-24T14:58:29.351" v="532" actId="20577"/>
      <pc:docMkLst>
        <pc:docMk/>
      </pc:docMkLst>
      <pc:sldChg chg="modSp">
        <pc:chgData name="Denis Hofer" userId="S::denis.hofer_cbmswiss.ch#ext#@reseaueducation.onmicrosoft.com::82f3c7d6-7dc8-4176-a8b6-1d8193a737c3" providerId="AD" clId="Web-{9EDFCED3-1E8E-AD34-B0BD-571B764D5FE8}" dt="2021-12-24T14:58:08.163" v="505" actId="20577"/>
        <pc:sldMkLst>
          <pc:docMk/>
          <pc:sldMk cId="1990582465" sldId="1105"/>
        </pc:sldMkLst>
        <pc:spChg chg="mod">
          <ac:chgData name="Denis Hofer" userId="S::denis.hofer_cbmswiss.ch#ext#@reseaueducation.onmicrosoft.com::82f3c7d6-7dc8-4176-a8b6-1d8193a737c3" providerId="AD" clId="Web-{9EDFCED3-1E8E-AD34-B0BD-571B764D5FE8}" dt="2021-12-24T14:58:08.163" v="505" actId="20577"/>
          <ac:spMkLst>
            <pc:docMk/>
            <pc:sldMk cId="1990582465" sldId="1105"/>
            <ac:spMk id="4" creationId="{3CE39F48-0CE5-4D2E-B285-6A12325C01DD}"/>
          </ac:spMkLst>
        </pc:spChg>
      </pc:sldChg>
      <pc:sldChg chg="modSp">
        <pc:chgData name="Denis Hofer" userId="S::denis.hofer_cbmswiss.ch#ext#@reseaueducation.onmicrosoft.com::82f3c7d6-7dc8-4176-a8b6-1d8193a737c3" providerId="AD" clId="Web-{9EDFCED3-1E8E-AD34-B0BD-571B764D5FE8}" dt="2021-12-24T14:58:00.867" v="501" actId="20577"/>
        <pc:sldMkLst>
          <pc:docMk/>
          <pc:sldMk cId="2100729569" sldId="1106"/>
        </pc:sldMkLst>
        <pc:spChg chg="mod">
          <ac:chgData name="Denis Hofer" userId="S::denis.hofer_cbmswiss.ch#ext#@reseaueducation.onmicrosoft.com::82f3c7d6-7dc8-4176-a8b6-1d8193a737c3" providerId="AD" clId="Web-{9EDFCED3-1E8E-AD34-B0BD-571B764D5FE8}" dt="2021-12-24T14:58:00.867" v="501" actId="20577"/>
          <ac:spMkLst>
            <pc:docMk/>
            <pc:sldMk cId="2100729569" sldId="1106"/>
            <ac:spMk id="5" creationId="{1800836C-DDD3-45B6-B78A-14C6725D1B39}"/>
          </ac:spMkLst>
        </pc:spChg>
      </pc:sldChg>
      <pc:sldChg chg="modSp">
        <pc:chgData name="Denis Hofer" userId="S::denis.hofer_cbmswiss.ch#ext#@reseaueducation.onmicrosoft.com::82f3c7d6-7dc8-4176-a8b6-1d8193a737c3" providerId="AD" clId="Web-{9EDFCED3-1E8E-AD34-B0BD-571B764D5FE8}" dt="2021-12-24T14:58:17.273" v="515" actId="20577"/>
        <pc:sldMkLst>
          <pc:docMk/>
          <pc:sldMk cId="465815358" sldId="1107"/>
        </pc:sldMkLst>
        <pc:spChg chg="mod">
          <ac:chgData name="Denis Hofer" userId="S::denis.hofer_cbmswiss.ch#ext#@reseaueducation.onmicrosoft.com::82f3c7d6-7dc8-4176-a8b6-1d8193a737c3" providerId="AD" clId="Web-{9EDFCED3-1E8E-AD34-B0BD-571B764D5FE8}" dt="2021-12-24T14:58:17.273" v="515" actId="20577"/>
          <ac:spMkLst>
            <pc:docMk/>
            <pc:sldMk cId="465815358" sldId="1107"/>
            <ac:spMk id="5" creationId="{4EBB7594-F398-429F-A917-CC235948994B}"/>
          </ac:spMkLst>
        </pc:spChg>
      </pc:sldChg>
      <pc:sldChg chg="modSp">
        <pc:chgData name="Denis Hofer" userId="S::denis.hofer_cbmswiss.ch#ext#@reseaueducation.onmicrosoft.com::82f3c7d6-7dc8-4176-a8b6-1d8193a737c3" providerId="AD" clId="Web-{9EDFCED3-1E8E-AD34-B0BD-571B764D5FE8}" dt="2021-12-24T14:58:29.351" v="532" actId="20577"/>
        <pc:sldMkLst>
          <pc:docMk/>
          <pc:sldMk cId="3473322622" sldId="1108"/>
        </pc:sldMkLst>
        <pc:spChg chg="mod">
          <ac:chgData name="Denis Hofer" userId="S::denis.hofer_cbmswiss.ch#ext#@reseaueducation.onmicrosoft.com::82f3c7d6-7dc8-4176-a8b6-1d8193a737c3" providerId="AD" clId="Web-{9EDFCED3-1E8E-AD34-B0BD-571B764D5FE8}" dt="2021-12-24T14:58:29.351" v="532" actId="20577"/>
          <ac:spMkLst>
            <pc:docMk/>
            <pc:sldMk cId="3473322622" sldId="1108"/>
            <ac:spMk id="5" creationId="{854D0E39-2E87-4D90-92D6-52DB301F54BC}"/>
          </ac:spMkLst>
        </pc:spChg>
      </pc:sldChg>
    </pc:docChg>
  </pc:docChgLst>
  <pc:docChgLst>
    <pc:chgData name="Jessica Carrasco" userId="S::stagiaire@reseaueducation.onmicrosoft.com::188e7059-ec47-4654-b46e-5c269fa6df3a" providerId="AD" clId="Web-{A4E2D007-3CA3-4785-AFBA-B27DA5FCEE3A}"/>
    <pc:docChg chg="modSld">
      <pc:chgData name="Jessica Carrasco" userId="S::stagiaire@reseaueducation.onmicrosoft.com::188e7059-ec47-4654-b46e-5c269fa6df3a" providerId="AD" clId="Web-{A4E2D007-3CA3-4785-AFBA-B27DA5FCEE3A}" dt="2021-12-23T15:45:18.058" v="9" actId="20577"/>
      <pc:docMkLst>
        <pc:docMk/>
      </pc:docMkLst>
      <pc:sldChg chg="modSp">
        <pc:chgData name="Jessica Carrasco" userId="S::stagiaire@reseaueducation.onmicrosoft.com::188e7059-ec47-4654-b46e-5c269fa6df3a" providerId="AD" clId="Web-{A4E2D007-3CA3-4785-AFBA-B27DA5FCEE3A}" dt="2021-12-23T15:45:18.058" v="9" actId="20577"/>
        <pc:sldMkLst>
          <pc:docMk/>
          <pc:sldMk cId="3399832115" sldId="312"/>
        </pc:sldMkLst>
        <pc:graphicFrameChg chg="modGraphic">
          <ac:chgData name="Jessica Carrasco" userId="S::stagiaire@reseaueducation.onmicrosoft.com::188e7059-ec47-4654-b46e-5c269fa6df3a" providerId="AD" clId="Web-{A4E2D007-3CA3-4785-AFBA-B27DA5FCEE3A}" dt="2021-12-23T15:45:18.058" v="9" actId="20577"/>
          <ac:graphicFrameMkLst>
            <pc:docMk/>
            <pc:sldMk cId="3399832115" sldId="312"/>
            <ac:graphicFrameMk id="7" creationId="{1FAA68F3-7E29-4699-A9DE-F9EBF7794FDA}"/>
          </ac:graphicFrameMkLst>
        </pc:graphicFrameChg>
      </pc:sldChg>
    </pc:docChg>
  </pc:docChgLst>
  <pc:docChgLst>
    <pc:chgData name="Nadine Bernasconi" userId="S::nadine.bernasconi@reseaueducation.onmicrosoft.com::e3cdd8bd-0880-4c98-89c2-aacf813f739d" providerId="AD" clId="Web-{F3887F14-7036-4AAA-8143-C3DBFD70D090}"/>
    <pc:docChg chg="modSld">
      <pc:chgData name="Nadine Bernasconi" userId="S::nadine.bernasconi@reseaueducation.onmicrosoft.com::e3cdd8bd-0880-4c98-89c2-aacf813f739d" providerId="AD" clId="Web-{F3887F14-7036-4AAA-8143-C3DBFD70D090}" dt="2022-01-05T15:46:53.833" v="169" actId="20577"/>
      <pc:docMkLst>
        <pc:docMk/>
      </pc:docMkLst>
      <pc:sldChg chg="addSp modSp">
        <pc:chgData name="Nadine Bernasconi" userId="S::nadine.bernasconi@reseaueducation.onmicrosoft.com::e3cdd8bd-0880-4c98-89c2-aacf813f739d" providerId="AD" clId="Web-{F3887F14-7036-4AAA-8143-C3DBFD70D090}" dt="2022-01-05T15:33:13.024" v="80"/>
        <pc:sldMkLst>
          <pc:docMk/>
          <pc:sldMk cId="3439319320" sldId="256"/>
        </pc:sldMkLst>
        <pc:spChg chg="mod">
          <ac:chgData name="Nadine Bernasconi" userId="S::nadine.bernasconi@reseaueducation.onmicrosoft.com::e3cdd8bd-0880-4c98-89c2-aacf813f739d" providerId="AD" clId="Web-{F3887F14-7036-4AAA-8143-C3DBFD70D090}" dt="2022-01-05T15:32:17.789" v="67" actId="1076"/>
          <ac:spMkLst>
            <pc:docMk/>
            <pc:sldMk cId="3439319320" sldId="256"/>
            <ac:spMk id="4" creationId="{25678538-D85A-4A7D-83E2-84C6A27BD659}"/>
          </ac:spMkLst>
        </pc:spChg>
        <pc:spChg chg="add mod">
          <ac:chgData name="Nadine Bernasconi" userId="S::nadine.bernasconi@reseaueducation.onmicrosoft.com::e3cdd8bd-0880-4c98-89c2-aacf813f739d" providerId="AD" clId="Web-{F3887F14-7036-4AAA-8143-C3DBFD70D090}" dt="2022-01-05T15:30:03.333" v="32" actId="1076"/>
          <ac:spMkLst>
            <pc:docMk/>
            <pc:sldMk cId="3439319320" sldId="256"/>
            <ac:spMk id="13" creationId="{DA3A1305-668B-418A-988C-15613D9F6390}"/>
          </ac:spMkLst>
        </pc:spChg>
        <pc:spChg chg="add mod">
          <ac:chgData name="Nadine Bernasconi" userId="S::nadine.bernasconi@reseaueducation.onmicrosoft.com::e3cdd8bd-0880-4c98-89c2-aacf813f739d" providerId="AD" clId="Web-{F3887F14-7036-4AAA-8143-C3DBFD70D090}" dt="2022-01-05T15:32:51.883" v="76" actId="14100"/>
          <ac:spMkLst>
            <pc:docMk/>
            <pc:sldMk cId="3439319320" sldId="256"/>
            <ac:spMk id="14" creationId="{5B355B97-7660-4ABF-98AF-EAD184CEF6CC}"/>
          </ac:spMkLst>
        </pc:spChg>
        <pc:spChg chg="add">
          <ac:chgData name="Nadine Bernasconi" userId="S::nadine.bernasconi@reseaueducation.onmicrosoft.com::e3cdd8bd-0880-4c98-89c2-aacf813f739d" providerId="AD" clId="Web-{F3887F14-7036-4AAA-8143-C3DBFD70D090}" dt="2022-01-05T15:33:13.024" v="80"/>
          <ac:spMkLst>
            <pc:docMk/>
            <pc:sldMk cId="3439319320" sldId="256"/>
            <ac:spMk id="16" creationId="{72374C15-9719-4AB8-85D9-8C0B44AA7E59}"/>
          </ac:spMkLst>
        </pc:spChg>
        <pc:picChg chg="add mod">
          <ac:chgData name="Nadine Bernasconi" userId="S::nadine.bernasconi@reseaueducation.onmicrosoft.com::e3cdd8bd-0880-4c98-89c2-aacf813f739d" providerId="AD" clId="Web-{F3887F14-7036-4AAA-8143-C3DBFD70D090}" dt="2022-01-05T15:33:00.586" v="79" actId="1076"/>
          <ac:picMkLst>
            <pc:docMk/>
            <pc:sldMk cId="3439319320" sldId="256"/>
            <ac:picMk id="5" creationId="{FDE1C73D-01CE-4EC7-A102-0C4DD43681AA}"/>
          </ac:picMkLst>
        </pc:picChg>
        <pc:picChg chg="mod">
          <ac:chgData name="Nadine Bernasconi" userId="S::nadine.bernasconi@reseaueducation.onmicrosoft.com::e3cdd8bd-0880-4c98-89c2-aacf813f739d" providerId="AD" clId="Web-{F3887F14-7036-4AAA-8143-C3DBFD70D090}" dt="2022-01-05T15:32:14.367" v="66" actId="1076"/>
          <ac:picMkLst>
            <pc:docMk/>
            <pc:sldMk cId="3439319320" sldId="256"/>
            <ac:picMk id="7" creationId="{5FAA4206-90B4-E045-B27E-383505CCC464}"/>
          </ac:picMkLst>
        </pc:picChg>
        <pc:picChg chg="mod">
          <ac:chgData name="Nadine Bernasconi" userId="S::nadine.bernasconi@reseaueducation.onmicrosoft.com::e3cdd8bd-0880-4c98-89c2-aacf813f739d" providerId="AD" clId="Web-{F3887F14-7036-4AAA-8143-C3DBFD70D090}" dt="2022-01-05T15:32:12.679" v="65" actId="1076"/>
          <ac:picMkLst>
            <pc:docMk/>
            <pc:sldMk cId="3439319320" sldId="256"/>
            <ac:picMk id="1026" creationId="{49BC5F7C-44F1-EB46-AEA4-42E9499C5931}"/>
          </ac:picMkLst>
        </pc:picChg>
        <pc:picChg chg="mod">
          <ac:chgData name="Nadine Bernasconi" userId="S::nadine.bernasconi@reseaueducation.onmicrosoft.com::e3cdd8bd-0880-4c98-89c2-aacf813f739d" providerId="AD" clId="Web-{F3887F14-7036-4AAA-8143-C3DBFD70D090}" dt="2022-01-05T15:29:55.396" v="30" actId="1076"/>
          <ac:picMkLst>
            <pc:docMk/>
            <pc:sldMk cId="3439319320" sldId="256"/>
            <ac:picMk id="1030" creationId="{F8CD3AE7-2BC9-ED43-B004-5DBB314D9891}"/>
          </ac:picMkLst>
        </pc:picChg>
      </pc:sldChg>
      <pc:sldChg chg="modSp">
        <pc:chgData name="Nadine Bernasconi" userId="S::nadine.bernasconi@reseaueducation.onmicrosoft.com::e3cdd8bd-0880-4c98-89c2-aacf813f739d" providerId="AD" clId="Web-{F3887F14-7036-4AAA-8143-C3DBFD70D090}" dt="2022-01-05T15:46:53.833" v="169" actId="20577"/>
        <pc:sldMkLst>
          <pc:docMk/>
          <pc:sldMk cId="3399832115" sldId="312"/>
        </pc:sldMkLst>
        <pc:spChg chg="mod">
          <ac:chgData name="Nadine Bernasconi" userId="S::nadine.bernasconi@reseaueducation.onmicrosoft.com::e3cdd8bd-0880-4c98-89c2-aacf813f739d" providerId="AD" clId="Web-{F3887F14-7036-4AAA-8143-C3DBFD70D090}" dt="2022-01-05T15:46:53.833" v="169" actId="20577"/>
          <ac:spMkLst>
            <pc:docMk/>
            <pc:sldMk cId="3399832115" sldId="312"/>
            <ac:spMk id="2" creationId="{B5DE952C-BE54-3047-81A9-9923E885A08E}"/>
          </ac:spMkLst>
        </pc:spChg>
      </pc:sldChg>
      <pc:sldChg chg="modSp">
        <pc:chgData name="Nadine Bernasconi" userId="S::nadine.bernasconi@reseaueducation.onmicrosoft.com::e3cdd8bd-0880-4c98-89c2-aacf813f739d" providerId="AD" clId="Web-{F3887F14-7036-4AAA-8143-C3DBFD70D090}" dt="2022-01-05T15:43:53.440" v="161" actId="20577"/>
        <pc:sldMkLst>
          <pc:docMk/>
          <pc:sldMk cId="1782941419" sldId="313"/>
        </pc:sldMkLst>
        <pc:spChg chg="mod">
          <ac:chgData name="Nadine Bernasconi" userId="S::nadine.bernasconi@reseaueducation.onmicrosoft.com::e3cdd8bd-0880-4c98-89c2-aacf813f739d" providerId="AD" clId="Web-{F3887F14-7036-4AAA-8143-C3DBFD70D090}" dt="2022-01-05T15:43:53.440" v="161" actId="20577"/>
          <ac:spMkLst>
            <pc:docMk/>
            <pc:sldMk cId="1782941419" sldId="313"/>
            <ac:spMk id="3" creationId="{03E3E9A3-E3B2-444B-8957-9F613F1E0A72}"/>
          </ac:spMkLst>
        </pc:spChg>
      </pc:sldChg>
      <pc:sldChg chg="addSp modSp">
        <pc:chgData name="Nadine Bernasconi" userId="S::nadine.bernasconi@reseaueducation.onmicrosoft.com::e3cdd8bd-0880-4c98-89c2-aacf813f739d" providerId="AD" clId="Web-{F3887F14-7036-4AAA-8143-C3DBFD70D090}" dt="2022-01-05T15:45:24.535" v="167" actId="14100"/>
        <pc:sldMkLst>
          <pc:docMk/>
          <pc:sldMk cId="2417753866" sldId="317"/>
        </pc:sldMkLst>
        <pc:picChg chg="add mod">
          <ac:chgData name="Nadine Bernasconi" userId="S::nadine.bernasconi@reseaueducation.onmicrosoft.com::e3cdd8bd-0880-4c98-89c2-aacf813f739d" providerId="AD" clId="Web-{F3887F14-7036-4AAA-8143-C3DBFD70D090}" dt="2022-01-05T15:45:24.535" v="167" actId="14100"/>
          <ac:picMkLst>
            <pc:docMk/>
            <pc:sldMk cId="2417753866" sldId="317"/>
            <ac:picMk id="5" creationId="{6BD3FBAF-980B-405A-9B8B-ABEB6DD45B27}"/>
          </ac:picMkLst>
        </pc:picChg>
        <pc:picChg chg="mod">
          <ac:chgData name="Nadine Bernasconi" userId="S::nadine.bernasconi@reseaueducation.onmicrosoft.com::e3cdd8bd-0880-4c98-89c2-aacf813f739d" providerId="AD" clId="Web-{F3887F14-7036-4AAA-8143-C3DBFD70D090}" dt="2022-01-05T15:45:17.066" v="165" actId="1076"/>
          <ac:picMkLst>
            <pc:docMk/>
            <pc:sldMk cId="2417753866" sldId="317"/>
            <ac:picMk id="6" creationId="{0CD0BD6B-BBE9-EF47-BBAF-CFC3EEA015C2}"/>
          </ac:picMkLst>
        </pc:picChg>
      </pc:sldChg>
      <pc:sldChg chg="modSp">
        <pc:chgData name="Nadine Bernasconi" userId="S::nadine.bernasconi@reseaueducation.onmicrosoft.com::e3cdd8bd-0880-4c98-89c2-aacf813f739d" providerId="AD" clId="Web-{F3887F14-7036-4AAA-8143-C3DBFD70D090}" dt="2022-01-05T15:46:24.583" v="168" actId="14100"/>
        <pc:sldMkLst>
          <pc:docMk/>
          <pc:sldMk cId="465815358" sldId="1107"/>
        </pc:sldMkLst>
        <pc:spChg chg="mod">
          <ac:chgData name="Nadine Bernasconi" userId="S::nadine.bernasconi@reseaueducation.onmicrosoft.com::e3cdd8bd-0880-4c98-89c2-aacf813f739d" providerId="AD" clId="Web-{F3887F14-7036-4AAA-8143-C3DBFD70D090}" dt="2022-01-05T15:46:24.583" v="168" actId="14100"/>
          <ac:spMkLst>
            <pc:docMk/>
            <pc:sldMk cId="465815358" sldId="1107"/>
            <ac:spMk id="5" creationId="{4EBB7594-F398-429F-A917-CC235948994B}"/>
          </ac:spMkLst>
        </pc:spChg>
      </pc:sldChg>
    </pc:docChg>
  </pc:docChgLst>
  <pc:docChgLst>
    <pc:chgData name="Nadine Bernasconi" userId="S::nadine.bernasconi@reseaueducation.onmicrosoft.com::e3cdd8bd-0880-4c98-89c2-aacf813f739d" providerId="AD" clId="Web-{AB31954E-423C-4365-AB90-416FA1E740BE}"/>
    <pc:docChg chg="modSld">
      <pc:chgData name="Nadine Bernasconi" userId="S::nadine.bernasconi@reseaueducation.onmicrosoft.com::e3cdd8bd-0880-4c98-89c2-aacf813f739d" providerId="AD" clId="Web-{AB31954E-423C-4365-AB90-416FA1E740BE}" dt="2021-12-23T17:12:39.222" v="48" actId="20577"/>
      <pc:docMkLst>
        <pc:docMk/>
      </pc:docMkLst>
      <pc:sldChg chg="addSp modSp">
        <pc:chgData name="Nadine Bernasconi" userId="S::nadine.bernasconi@reseaueducation.onmicrosoft.com::e3cdd8bd-0880-4c98-89c2-aacf813f739d" providerId="AD" clId="Web-{AB31954E-423C-4365-AB90-416FA1E740BE}" dt="2021-12-23T17:11:24.658" v="27" actId="20577"/>
        <pc:sldMkLst>
          <pc:docMk/>
          <pc:sldMk cId="1990582465" sldId="1105"/>
        </pc:sldMkLst>
        <pc:spChg chg="add mod">
          <ac:chgData name="Nadine Bernasconi" userId="S::nadine.bernasconi@reseaueducation.onmicrosoft.com::e3cdd8bd-0880-4c98-89c2-aacf813f739d" providerId="AD" clId="Web-{AB31954E-423C-4365-AB90-416FA1E740BE}" dt="2021-12-23T17:11:24.658" v="27" actId="20577"/>
          <ac:spMkLst>
            <pc:docMk/>
            <pc:sldMk cId="1990582465" sldId="1105"/>
            <ac:spMk id="4" creationId="{3CE39F48-0CE5-4D2E-B285-6A12325C01DD}"/>
          </ac:spMkLst>
        </pc:spChg>
        <pc:picChg chg="mod">
          <ac:chgData name="Nadine Bernasconi" userId="S::nadine.bernasconi@reseaueducation.onmicrosoft.com::e3cdd8bd-0880-4c98-89c2-aacf813f739d" providerId="AD" clId="Web-{AB31954E-423C-4365-AB90-416FA1E740BE}" dt="2021-12-23T17:09:24.298" v="1" actId="14100"/>
          <ac:picMkLst>
            <pc:docMk/>
            <pc:sldMk cId="1990582465" sldId="1105"/>
            <ac:picMk id="2" creationId="{BF857295-CD17-4311-AE15-15206C5F597B}"/>
          </ac:picMkLst>
        </pc:picChg>
      </pc:sldChg>
      <pc:sldChg chg="addSp modSp">
        <pc:chgData name="Nadine Bernasconi" userId="S::nadine.bernasconi@reseaueducation.onmicrosoft.com::e3cdd8bd-0880-4c98-89c2-aacf813f739d" providerId="AD" clId="Web-{AB31954E-423C-4365-AB90-416FA1E740BE}" dt="2021-12-23T17:11:34.987" v="35" actId="20577"/>
        <pc:sldMkLst>
          <pc:docMk/>
          <pc:sldMk cId="2100729569" sldId="1106"/>
        </pc:sldMkLst>
        <pc:spChg chg="add mod">
          <ac:chgData name="Nadine Bernasconi" userId="S::nadine.bernasconi@reseaueducation.onmicrosoft.com::e3cdd8bd-0880-4c98-89c2-aacf813f739d" providerId="AD" clId="Web-{AB31954E-423C-4365-AB90-416FA1E740BE}" dt="2021-12-23T17:11:34.987" v="35" actId="20577"/>
          <ac:spMkLst>
            <pc:docMk/>
            <pc:sldMk cId="2100729569" sldId="1106"/>
            <ac:spMk id="5" creationId="{1800836C-DDD3-45B6-B78A-14C6725D1B39}"/>
          </ac:spMkLst>
        </pc:spChg>
        <pc:picChg chg="mod">
          <ac:chgData name="Nadine Bernasconi" userId="S::nadine.bernasconi@reseaueducation.onmicrosoft.com::e3cdd8bd-0880-4c98-89c2-aacf813f739d" providerId="AD" clId="Web-{AB31954E-423C-4365-AB90-416FA1E740BE}" dt="2021-12-23T17:11:07.611" v="25" actId="1076"/>
          <ac:picMkLst>
            <pc:docMk/>
            <pc:sldMk cId="2100729569" sldId="1106"/>
            <ac:picMk id="2" creationId="{5D6EB6E7-2FAA-40F4-B444-1176B71670B5}"/>
          </ac:picMkLst>
        </pc:picChg>
      </pc:sldChg>
      <pc:sldChg chg="addSp modSp">
        <pc:chgData name="Nadine Bernasconi" userId="S::nadine.bernasconi@reseaueducation.onmicrosoft.com::e3cdd8bd-0880-4c98-89c2-aacf813f739d" providerId="AD" clId="Web-{AB31954E-423C-4365-AB90-416FA1E740BE}" dt="2021-12-23T17:12:22.378" v="39" actId="20577"/>
        <pc:sldMkLst>
          <pc:docMk/>
          <pc:sldMk cId="465815358" sldId="1107"/>
        </pc:sldMkLst>
        <pc:spChg chg="add mod">
          <ac:chgData name="Nadine Bernasconi" userId="S::nadine.bernasconi@reseaueducation.onmicrosoft.com::e3cdd8bd-0880-4c98-89c2-aacf813f739d" providerId="AD" clId="Web-{AB31954E-423C-4365-AB90-416FA1E740BE}" dt="2021-12-23T17:12:22.378" v="39" actId="20577"/>
          <ac:spMkLst>
            <pc:docMk/>
            <pc:sldMk cId="465815358" sldId="1107"/>
            <ac:spMk id="5" creationId="{4EBB7594-F398-429F-A917-CC235948994B}"/>
          </ac:spMkLst>
        </pc:spChg>
        <pc:picChg chg="mod">
          <ac:chgData name="Nadine Bernasconi" userId="S::nadine.bernasconi@reseaueducation.onmicrosoft.com::e3cdd8bd-0880-4c98-89c2-aacf813f739d" providerId="AD" clId="Web-{AB31954E-423C-4365-AB90-416FA1E740BE}" dt="2021-12-23T17:11:40.393" v="37" actId="1076"/>
          <ac:picMkLst>
            <pc:docMk/>
            <pc:sldMk cId="465815358" sldId="1107"/>
            <ac:picMk id="2" creationId="{78271C85-27E6-425A-80B1-D05F3070B2B3}"/>
          </ac:picMkLst>
        </pc:picChg>
      </pc:sldChg>
      <pc:sldChg chg="addSp modSp">
        <pc:chgData name="Nadine Bernasconi" userId="S::nadine.bernasconi@reseaueducation.onmicrosoft.com::e3cdd8bd-0880-4c98-89c2-aacf813f739d" providerId="AD" clId="Web-{AB31954E-423C-4365-AB90-416FA1E740BE}" dt="2021-12-23T17:12:39.222" v="48" actId="20577"/>
        <pc:sldMkLst>
          <pc:docMk/>
          <pc:sldMk cId="3473322622" sldId="1108"/>
        </pc:sldMkLst>
        <pc:spChg chg="add mod">
          <ac:chgData name="Nadine Bernasconi" userId="S::nadine.bernasconi@reseaueducation.onmicrosoft.com::e3cdd8bd-0880-4c98-89c2-aacf813f739d" providerId="AD" clId="Web-{AB31954E-423C-4365-AB90-416FA1E740BE}" dt="2021-12-23T17:12:39.222" v="48" actId="20577"/>
          <ac:spMkLst>
            <pc:docMk/>
            <pc:sldMk cId="3473322622" sldId="1108"/>
            <ac:spMk id="5" creationId="{854D0E39-2E87-4D90-92D6-52DB301F54BC}"/>
          </ac:spMkLst>
        </pc:spChg>
        <pc:picChg chg="mod">
          <ac:chgData name="Nadine Bernasconi" userId="S::nadine.bernasconi@reseaueducation.onmicrosoft.com::e3cdd8bd-0880-4c98-89c2-aacf813f739d" providerId="AD" clId="Web-{AB31954E-423C-4365-AB90-416FA1E740BE}" dt="2021-12-23T17:12:28.940" v="41" actId="1076"/>
          <ac:picMkLst>
            <pc:docMk/>
            <pc:sldMk cId="3473322622" sldId="1108"/>
            <ac:picMk id="2" creationId="{5ADDC354-5982-469B-9019-772706EA1CE0}"/>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gif"/><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gif"/><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F65AD-30C2-4C4C-B96E-1E07EDC84901}" type="doc">
      <dgm:prSet loTypeId="urn:microsoft.com/office/officeart/2018/5/layout/IconCircleLabelList" loCatId="icon" qsTypeId="urn:microsoft.com/office/officeart/2005/8/quickstyle/simple1" qsCatId="simple" csTypeId="urn:microsoft.com/office/officeart/2005/8/colors/accent1_3" csCatId="accent1" phldr="1"/>
      <dgm:spPr/>
      <dgm:t>
        <a:bodyPr/>
        <a:lstStyle/>
        <a:p>
          <a:endParaRPr lang="en-US"/>
        </a:p>
      </dgm:t>
    </dgm:pt>
    <dgm:pt modelId="{64ED17BB-4A5C-4C0A-BC10-4F44A25C59B3}">
      <dgm:prSet custT="1"/>
      <dgm:spPr/>
      <dgm:t>
        <a:bodyPr/>
        <a:lstStyle/>
        <a:p>
          <a:pPr>
            <a:lnSpc>
              <a:spcPct val="100000"/>
            </a:lnSpc>
            <a:defRPr cap="all"/>
          </a:pPr>
          <a:r>
            <a:rPr lang="it-CH" sz="1200" b="0" dirty="0" err="1">
              <a:latin typeface="+mj-lt"/>
            </a:rPr>
            <a:t>Résumé</a:t>
          </a:r>
          <a:r>
            <a:rPr lang="it-CH" sz="1200" b="0" dirty="0">
              <a:latin typeface="+mj-lt"/>
            </a:rPr>
            <a:t> I </a:t>
          </a:r>
          <a:r>
            <a:rPr lang="it-CH" sz="1200" b="0" dirty="0" err="1">
              <a:latin typeface="+mj-lt"/>
            </a:rPr>
            <a:t>Zusammenfassung</a:t>
          </a:r>
          <a:r>
            <a:rPr lang="it-CH" sz="1200" b="0" dirty="0">
              <a:latin typeface="+mj-lt"/>
            </a:rPr>
            <a:t> </a:t>
          </a:r>
        </a:p>
        <a:p>
          <a:pPr>
            <a:lnSpc>
              <a:spcPct val="100000"/>
            </a:lnSpc>
            <a:defRPr cap="all"/>
          </a:pPr>
          <a:r>
            <a:rPr lang="it-CH" sz="1200" i="0" cap="none" dirty="0">
              <a:latin typeface="+mj-lt"/>
            </a:rPr>
            <a:t>(SLIDE 3)</a:t>
          </a:r>
          <a:endParaRPr lang="en-US" sz="1200" i="0" cap="none" dirty="0">
            <a:latin typeface="+mj-lt"/>
          </a:endParaRPr>
        </a:p>
      </dgm:t>
    </dgm:pt>
    <dgm:pt modelId="{FF862AF7-BBF0-41E4-83A8-4DBBD2FB7BCD}" type="parTrans" cxnId="{E3FF0960-E786-4BEB-B940-8B8426957BAD}">
      <dgm:prSet/>
      <dgm:spPr/>
      <dgm:t>
        <a:bodyPr/>
        <a:lstStyle/>
        <a:p>
          <a:endParaRPr lang="en-US"/>
        </a:p>
      </dgm:t>
    </dgm:pt>
    <dgm:pt modelId="{BF04DF54-355E-4A63-8BF8-DCDE758D5C0F}" type="sibTrans" cxnId="{E3FF0960-E786-4BEB-B940-8B8426957BAD}">
      <dgm:prSet/>
      <dgm:spPr/>
      <dgm:t>
        <a:bodyPr/>
        <a:lstStyle/>
        <a:p>
          <a:endParaRPr lang="en-US"/>
        </a:p>
      </dgm:t>
    </dgm:pt>
    <dgm:pt modelId="{8A9842C2-1987-4462-AA25-DCF026A80DCD}">
      <dgm:prSet custT="1"/>
      <dgm:spPr/>
      <dgm:t>
        <a:bodyPr/>
        <a:lstStyle/>
        <a:p>
          <a:pPr>
            <a:lnSpc>
              <a:spcPct val="100000"/>
            </a:lnSpc>
            <a:defRPr cap="all"/>
          </a:pPr>
          <a:r>
            <a:rPr lang="en-US" sz="1200" i="0" cap="none" dirty="0">
              <a:latin typeface="+mj-lt"/>
            </a:rPr>
            <a:t>POWERPOINT HELVETAS</a:t>
          </a:r>
        </a:p>
        <a:p>
          <a:pPr>
            <a:lnSpc>
              <a:spcPct val="100000"/>
            </a:lnSpc>
            <a:defRPr cap="all"/>
          </a:pPr>
          <a:r>
            <a:rPr lang="en-US" sz="1200" i="0" cap="none" dirty="0">
              <a:latin typeface="+mj-lt"/>
            </a:rPr>
            <a:t>(SLIDE 4)</a:t>
          </a:r>
          <a:endParaRPr lang="en-US" sz="1200" b="0" i="0" cap="none" noProof="0" dirty="0">
            <a:latin typeface="+mj-lt"/>
            <a:ea typeface="+mj-lt"/>
            <a:cs typeface="+mj-lt"/>
          </a:endParaRPr>
        </a:p>
      </dgm:t>
    </dgm:pt>
    <dgm:pt modelId="{1A532C30-96A0-40C3-801A-3C88AC0469A6}" type="parTrans" cxnId="{6B58BE27-6621-462A-AA10-B1F0DFB3B342}">
      <dgm:prSet/>
      <dgm:spPr/>
      <dgm:t>
        <a:bodyPr/>
        <a:lstStyle/>
        <a:p>
          <a:endParaRPr lang="en-US"/>
        </a:p>
      </dgm:t>
    </dgm:pt>
    <dgm:pt modelId="{AB641F91-1ACF-470F-B379-780B1F343663}" type="sibTrans" cxnId="{6B58BE27-6621-462A-AA10-B1F0DFB3B342}">
      <dgm:prSet/>
      <dgm:spPr/>
      <dgm:t>
        <a:bodyPr/>
        <a:lstStyle/>
        <a:p>
          <a:endParaRPr lang="en-US"/>
        </a:p>
      </dgm:t>
    </dgm:pt>
    <dgm:pt modelId="{16060A83-6A17-4FE5-B18B-638365FFF7C2}">
      <dgm:prSet custT="1"/>
      <dgm:spPr/>
      <dgm:t>
        <a:bodyPr/>
        <a:lstStyle/>
        <a:p>
          <a:pPr>
            <a:lnSpc>
              <a:spcPct val="100000"/>
            </a:lnSpc>
            <a:defRPr cap="all"/>
          </a:pPr>
          <a:r>
            <a:rPr lang="it-CH" sz="1200" b="0" i="0" cap="none" dirty="0">
              <a:latin typeface="+mj-lt"/>
            </a:rPr>
            <a:t>PHOTOS I FOTOS</a:t>
          </a:r>
        </a:p>
        <a:p>
          <a:pPr>
            <a:lnSpc>
              <a:spcPct val="100000"/>
            </a:lnSpc>
            <a:defRPr cap="all"/>
          </a:pPr>
          <a:r>
            <a:rPr lang="it-CH" sz="1200" i="0" cap="none" dirty="0">
              <a:latin typeface="+mj-lt"/>
            </a:rPr>
            <a:t>(SLIDE 54)</a:t>
          </a:r>
          <a:endParaRPr lang="en-US" sz="1200" i="0" cap="none" dirty="0">
            <a:latin typeface="+mj-lt"/>
          </a:endParaRPr>
        </a:p>
      </dgm:t>
    </dgm:pt>
    <dgm:pt modelId="{EF269D60-B0EB-48AB-ABEC-C37A02EC0813}" type="parTrans" cxnId="{40185CA4-45C7-4F51-9BFA-E9DEF43FB747}">
      <dgm:prSet/>
      <dgm:spPr/>
      <dgm:t>
        <a:bodyPr/>
        <a:lstStyle/>
        <a:p>
          <a:endParaRPr lang="en-US"/>
        </a:p>
      </dgm:t>
    </dgm:pt>
    <dgm:pt modelId="{03D27171-371E-4BA6-9378-954754EFBB61}" type="sibTrans" cxnId="{40185CA4-45C7-4F51-9BFA-E9DEF43FB747}">
      <dgm:prSet/>
      <dgm:spPr/>
      <dgm:t>
        <a:bodyPr/>
        <a:lstStyle/>
        <a:p>
          <a:endParaRPr lang="en-US"/>
        </a:p>
      </dgm:t>
    </dgm:pt>
    <dgm:pt modelId="{E4E1644C-1A98-4084-8A01-8C5936661481}">
      <dgm:prSet custT="1"/>
      <dgm:spPr/>
      <dgm:t>
        <a:bodyPr/>
        <a:lstStyle/>
        <a:p>
          <a:pPr algn="ctr">
            <a:lnSpc>
              <a:spcPct val="100000"/>
            </a:lnSpc>
            <a:defRPr cap="all"/>
          </a:pPr>
          <a:r>
            <a:rPr lang="it-CH" sz="1200" b="0" i="0" cap="none" dirty="0">
              <a:latin typeface="+mj-lt"/>
            </a:rPr>
            <a:t>VISUELLE ZUSAMMENFASSUNGEN I RÉSUMÉS VISUELS</a:t>
          </a:r>
        </a:p>
        <a:p>
          <a:pPr algn="ctr">
            <a:lnSpc>
              <a:spcPct val="100000"/>
            </a:lnSpc>
            <a:defRPr cap="all"/>
          </a:pPr>
          <a:r>
            <a:rPr lang="it-CH" sz="1200" i="0" cap="none" dirty="0">
              <a:latin typeface="+mj-lt"/>
            </a:rPr>
            <a:t>(SLIDE 58)</a:t>
          </a:r>
        </a:p>
      </dgm:t>
    </dgm:pt>
    <dgm:pt modelId="{106ABD05-66A1-46B6-93F4-ABDBEB9786B4}" type="parTrans" cxnId="{4C22A312-39E5-4AFD-9288-A02A5F902169}">
      <dgm:prSet/>
      <dgm:spPr/>
      <dgm:t>
        <a:bodyPr/>
        <a:lstStyle/>
        <a:p>
          <a:endParaRPr lang="en-US"/>
        </a:p>
      </dgm:t>
    </dgm:pt>
    <dgm:pt modelId="{AF54554E-57E8-44BB-9190-3543C5DE0CB3}" type="sibTrans" cxnId="{4C22A312-39E5-4AFD-9288-A02A5F902169}">
      <dgm:prSet/>
      <dgm:spPr/>
      <dgm:t>
        <a:bodyPr/>
        <a:lstStyle/>
        <a:p>
          <a:endParaRPr lang="en-US"/>
        </a:p>
      </dgm:t>
    </dgm:pt>
    <dgm:pt modelId="{A2F96B58-B5CC-CD4E-B364-240EBF21AEB7}">
      <dgm:prSet custT="1"/>
      <dgm:spPr/>
      <dgm:t>
        <a:bodyPr/>
        <a:lstStyle/>
        <a:p>
          <a:pPr>
            <a:lnSpc>
              <a:spcPct val="100000"/>
            </a:lnSpc>
            <a:defRPr cap="all"/>
          </a:pPr>
          <a:r>
            <a:rPr lang="en-GB" sz="1200" b="0" i="0" cap="none" noProof="0" dirty="0">
              <a:latin typeface="+mj-lt"/>
            </a:rPr>
            <a:t>QUESTIONS DE CONCLUSION I ABSCHLIESSENDE FRAGEN</a:t>
          </a:r>
        </a:p>
        <a:p>
          <a:pPr>
            <a:lnSpc>
              <a:spcPct val="100000"/>
            </a:lnSpc>
            <a:defRPr cap="all"/>
          </a:pPr>
          <a:r>
            <a:rPr lang="en-GB" sz="1200" i="0" cap="none" noProof="0" dirty="0">
              <a:latin typeface="+mj-lt"/>
            </a:rPr>
            <a:t>(SLIDE 52)</a:t>
          </a:r>
        </a:p>
      </dgm:t>
    </dgm:pt>
    <dgm:pt modelId="{7F03C8E2-654B-E241-B922-76EC61C37561}" type="parTrans" cxnId="{F34F7392-7714-1449-8AD7-CC15C0065572}">
      <dgm:prSet/>
      <dgm:spPr/>
      <dgm:t>
        <a:bodyPr/>
        <a:lstStyle/>
        <a:p>
          <a:endParaRPr lang="it-IT"/>
        </a:p>
      </dgm:t>
    </dgm:pt>
    <dgm:pt modelId="{8DA95B4C-B8A3-7A48-9DCD-0AD50B67FFBD}" type="sibTrans" cxnId="{F34F7392-7714-1449-8AD7-CC15C0065572}">
      <dgm:prSet/>
      <dgm:spPr/>
      <dgm:t>
        <a:bodyPr/>
        <a:lstStyle/>
        <a:p>
          <a:endParaRPr lang="it-IT"/>
        </a:p>
      </dgm:t>
    </dgm:pt>
    <dgm:pt modelId="{C4DBF5C4-FC00-4EBB-BBF2-6B0F36FDA37A}">
      <dgm:prSet phldr="0" custT="1"/>
      <dgm:spPr/>
      <dgm:t>
        <a:bodyPr/>
        <a:lstStyle/>
        <a:p>
          <a:pPr>
            <a:lnSpc>
              <a:spcPct val="100000"/>
            </a:lnSpc>
            <a:defRPr cap="all"/>
          </a:pPr>
          <a:r>
            <a:rPr lang="en-US" sz="1200" b="0" i="0" cap="none" noProof="0" dirty="0">
              <a:latin typeface="+mj-lt"/>
            </a:rPr>
            <a:t>POWERPOINT CARITAS &amp; SWISS WATER AND SANITATION CONSORTIUM</a:t>
          </a:r>
        </a:p>
        <a:p>
          <a:pPr>
            <a:lnSpc>
              <a:spcPct val="100000"/>
            </a:lnSpc>
            <a:defRPr cap="all"/>
          </a:pPr>
          <a:r>
            <a:rPr lang="en-US" sz="1200" b="0" i="0" cap="none" noProof="0" dirty="0">
              <a:latin typeface="+mj-lt"/>
            </a:rPr>
            <a:t>(SLIDE 13)</a:t>
          </a:r>
          <a:endParaRPr lang="en-GB" sz="1200" i="0" cap="none" dirty="0">
            <a:latin typeface="+mj-lt"/>
          </a:endParaRPr>
        </a:p>
      </dgm:t>
    </dgm:pt>
    <dgm:pt modelId="{2DAB9824-15A5-425F-81FA-80C129866F09}" type="parTrans" cxnId="{A6004213-4BCC-45CA-9D81-AD6250153608}">
      <dgm:prSet/>
      <dgm:spPr/>
      <dgm:t>
        <a:bodyPr/>
        <a:lstStyle/>
        <a:p>
          <a:endParaRPr lang="it-IT"/>
        </a:p>
      </dgm:t>
    </dgm:pt>
    <dgm:pt modelId="{FB158EEA-2F6F-4235-B75B-8E9458C878F9}" type="sibTrans" cxnId="{A6004213-4BCC-45CA-9D81-AD6250153608}">
      <dgm:prSet/>
      <dgm:spPr/>
      <dgm:t>
        <a:bodyPr/>
        <a:lstStyle/>
        <a:p>
          <a:endParaRPr lang="it-IT"/>
        </a:p>
      </dgm:t>
    </dgm:pt>
    <dgm:pt modelId="{C53E2EB8-2C76-42F4-A91D-90C666A3135C}" type="pres">
      <dgm:prSet presAssocID="{B66F65AD-30C2-4C4C-B96E-1E07EDC84901}" presName="root" presStyleCnt="0">
        <dgm:presLayoutVars>
          <dgm:dir/>
          <dgm:resizeHandles val="exact"/>
        </dgm:presLayoutVars>
      </dgm:prSet>
      <dgm:spPr/>
    </dgm:pt>
    <dgm:pt modelId="{6FD12087-77DC-4ED5-BC0A-0E40E30636C0}" type="pres">
      <dgm:prSet presAssocID="{64ED17BB-4A5C-4C0A-BC10-4F44A25C59B3}" presName="compNode" presStyleCnt="0"/>
      <dgm:spPr/>
    </dgm:pt>
    <dgm:pt modelId="{39587A95-A115-41A9-92A7-B6CE212C2050}" type="pres">
      <dgm:prSet presAssocID="{64ED17BB-4A5C-4C0A-BC10-4F44A25C59B3}" presName="iconBgRect" presStyleLbl="bgShp" presStyleIdx="0" presStyleCnt="6"/>
      <dgm:spPr/>
    </dgm:pt>
    <dgm:pt modelId="{BEBF5676-2AF2-42DF-AFF0-967F9317BC15}" type="pres">
      <dgm:prSet presAssocID="{64ED17BB-4A5C-4C0A-BC10-4F44A25C59B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CBF926E3-B4F9-4331-8C49-706F5B7F3FFC}" type="pres">
      <dgm:prSet presAssocID="{64ED17BB-4A5C-4C0A-BC10-4F44A25C59B3}" presName="spaceRect" presStyleCnt="0"/>
      <dgm:spPr/>
    </dgm:pt>
    <dgm:pt modelId="{6A384192-276C-4CA0-8A00-B83B63F2DBCA}" type="pres">
      <dgm:prSet presAssocID="{64ED17BB-4A5C-4C0A-BC10-4F44A25C59B3}" presName="textRect" presStyleLbl="revTx" presStyleIdx="0" presStyleCnt="6" custScaleX="154949">
        <dgm:presLayoutVars>
          <dgm:chMax val="1"/>
          <dgm:chPref val="1"/>
        </dgm:presLayoutVars>
      </dgm:prSet>
      <dgm:spPr/>
    </dgm:pt>
    <dgm:pt modelId="{353A0225-75D1-498E-87E7-73BC7AA19C40}" type="pres">
      <dgm:prSet presAssocID="{BF04DF54-355E-4A63-8BF8-DCDE758D5C0F}" presName="sibTrans" presStyleCnt="0"/>
      <dgm:spPr/>
    </dgm:pt>
    <dgm:pt modelId="{4C83D1BD-B690-4069-ACD5-F8AF3921952A}" type="pres">
      <dgm:prSet presAssocID="{8A9842C2-1987-4462-AA25-DCF026A80DCD}" presName="compNode" presStyleCnt="0"/>
      <dgm:spPr/>
    </dgm:pt>
    <dgm:pt modelId="{9409663C-5D0D-4F8A-85D9-A9CF497A9E89}" type="pres">
      <dgm:prSet presAssocID="{8A9842C2-1987-4462-AA25-DCF026A80DCD}" presName="iconBgRect" presStyleLbl="bgShp" presStyleIdx="1" presStyleCnt="6"/>
      <dgm:spPr/>
    </dgm:pt>
    <dgm:pt modelId="{E0CD34CF-10C7-4CC8-A8C9-70B2765B9AA3}" type="pres">
      <dgm:prSet presAssocID="{8A9842C2-1987-4462-AA25-DCF026A80DCD}" presName="iconRect" presStyleLbl="node1" presStyleIdx="1" presStyleCnt="6"/>
      <dgm:spPr>
        <a:blipFill dpi="0" rotWithShape="1">
          <a:blip xmlns:r="http://schemas.openxmlformats.org/officeDocument/2006/relationships" r:embed="rId3" cstate="print">
            <a:duotone>
              <a:schemeClr val="accent1">
                <a:hueOff val="-106270"/>
                <a:satOff val="-5067"/>
                <a:lumOff val="6466"/>
                <a:alphaOff val="0"/>
                <a:shade val="20000"/>
                <a:satMod val="200000"/>
              </a:schemeClr>
              <a:schemeClr val="accent1">
                <a:hueOff val="-106270"/>
                <a:satOff val="-5067"/>
                <a:lumOff val="6466"/>
                <a:alphaOff val="0"/>
                <a:tint val="12000"/>
                <a:satMod val="190000"/>
              </a:schemeClr>
            </a:duotone>
            <a:extLst>
              <a:ext uri="{28A0092B-C50C-407E-A947-70E740481C1C}">
                <a14:useLocalDpi xmlns:a14="http://schemas.microsoft.com/office/drawing/2010/main"/>
              </a:ext>
            </a:extLst>
          </a:blip>
          <a:srcRect/>
          <a:stretch>
            <a:fillRect/>
          </a:stretch>
        </a:blipFill>
      </dgm:spPr>
    </dgm:pt>
    <dgm:pt modelId="{E56744D7-B933-44D1-9D5E-951D9974DCBA}" type="pres">
      <dgm:prSet presAssocID="{8A9842C2-1987-4462-AA25-DCF026A80DCD}" presName="spaceRect" presStyleCnt="0"/>
      <dgm:spPr/>
    </dgm:pt>
    <dgm:pt modelId="{C30A6518-67C8-4BE7-BE86-D0CBED51A2EA}" type="pres">
      <dgm:prSet presAssocID="{8A9842C2-1987-4462-AA25-DCF026A80DCD}" presName="textRect" presStyleLbl="revTx" presStyleIdx="1" presStyleCnt="6" custLinFactNeighborX="574" custLinFactNeighborY="6621">
        <dgm:presLayoutVars>
          <dgm:chMax val="1"/>
          <dgm:chPref val="1"/>
        </dgm:presLayoutVars>
      </dgm:prSet>
      <dgm:spPr/>
    </dgm:pt>
    <dgm:pt modelId="{DEA371F4-A975-4DD2-B5EC-DFD3618C82C2}" type="pres">
      <dgm:prSet presAssocID="{AB641F91-1ACF-470F-B379-780B1F343663}" presName="sibTrans" presStyleCnt="0"/>
      <dgm:spPr/>
    </dgm:pt>
    <dgm:pt modelId="{7CD08E90-BEF5-44DA-9A64-DCDF8DA83C38}" type="pres">
      <dgm:prSet presAssocID="{C4DBF5C4-FC00-4EBB-BBF2-6B0F36FDA37A}" presName="compNode" presStyleCnt="0"/>
      <dgm:spPr/>
    </dgm:pt>
    <dgm:pt modelId="{CC13FF34-82B3-4A35-B67E-2F1963CF7FF3}" type="pres">
      <dgm:prSet presAssocID="{C4DBF5C4-FC00-4EBB-BBF2-6B0F36FDA37A}" presName="iconBgRect" presStyleLbl="bgShp" presStyleIdx="2" presStyleCnt="6"/>
      <dgm:spPr/>
    </dgm:pt>
    <dgm:pt modelId="{3BEE3DFA-9DAB-4950-AA30-D6474AB19D1C}" type="pres">
      <dgm:prSet presAssocID="{C4DBF5C4-FC00-4EBB-BBF2-6B0F36FDA37A}" presName="iconRect" presStyleLbl="node1" presStyleIdx="2" presStyleCnt="6"/>
      <dgm:spPr>
        <a:blipFill>
          <a:blip xmlns:r="http://schemas.openxmlformats.org/officeDocument/2006/relationships" r:embed="rId4" cstate="print">
            <a:duotone>
              <a:schemeClr val="accent1">
                <a:hueOff val="-212540"/>
                <a:satOff val="-10134"/>
                <a:lumOff val="12932"/>
                <a:alphaOff val="0"/>
                <a:shade val="20000"/>
                <a:satMod val="200000"/>
              </a:schemeClr>
              <a:schemeClr val="accent1">
                <a:hueOff val="-212540"/>
                <a:satOff val="-10134"/>
                <a:lumOff val="12932"/>
                <a:alphaOff val="0"/>
                <a:tint val="12000"/>
                <a:satMod val="190000"/>
              </a:schemeClr>
            </a:duotone>
            <a:extLst>
              <a:ext uri="{28A0092B-C50C-407E-A947-70E740481C1C}">
                <a14:useLocalDpi xmlns:a14="http://schemas.microsoft.com/office/drawing/2010/main"/>
              </a:ext>
            </a:extLst>
          </a:blip>
          <a:srcRect/>
          <a:stretch>
            <a:fillRect l="-13000" r="-13000"/>
          </a:stretch>
        </a:blipFill>
      </dgm:spPr>
    </dgm:pt>
    <dgm:pt modelId="{E003C490-2AA3-4E76-AE91-A16CEA79CF67}" type="pres">
      <dgm:prSet presAssocID="{C4DBF5C4-FC00-4EBB-BBF2-6B0F36FDA37A}" presName="spaceRect" presStyleCnt="0"/>
      <dgm:spPr/>
    </dgm:pt>
    <dgm:pt modelId="{88826E14-FA27-4868-BD3D-9EBDEF3DB5DF}" type="pres">
      <dgm:prSet presAssocID="{C4DBF5C4-FC00-4EBB-BBF2-6B0F36FDA37A}" presName="textRect" presStyleLbl="revTx" presStyleIdx="2" presStyleCnt="6" custScaleX="158373" custLinFactNeighborX="4631" custLinFactNeighborY="2357">
        <dgm:presLayoutVars>
          <dgm:chMax val="1"/>
          <dgm:chPref val="1"/>
        </dgm:presLayoutVars>
      </dgm:prSet>
      <dgm:spPr/>
    </dgm:pt>
    <dgm:pt modelId="{122299C2-FC83-4645-BBE1-FFF5151139DD}" type="pres">
      <dgm:prSet presAssocID="{FB158EEA-2F6F-4235-B75B-8E9458C878F9}" presName="sibTrans" presStyleCnt="0"/>
      <dgm:spPr/>
    </dgm:pt>
    <dgm:pt modelId="{6FC4C4E4-E666-1643-B603-44B6816D7555}" type="pres">
      <dgm:prSet presAssocID="{A2F96B58-B5CC-CD4E-B364-240EBF21AEB7}" presName="compNode" presStyleCnt="0"/>
      <dgm:spPr/>
    </dgm:pt>
    <dgm:pt modelId="{39B8EFA1-DECE-EE47-8943-B688C6FC1E68}" type="pres">
      <dgm:prSet presAssocID="{A2F96B58-B5CC-CD4E-B364-240EBF21AEB7}" presName="iconBgRect" presStyleLbl="bgShp" presStyleIdx="3" presStyleCnt="6"/>
      <dgm:spPr/>
    </dgm:pt>
    <dgm:pt modelId="{66A5F432-C947-D44E-917C-B1F1EC01992E}" type="pres">
      <dgm:prSet presAssocID="{A2F96B58-B5CC-CD4E-B364-240EBF21AEB7}"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5C69E2EA-BB88-9943-A9DA-B64511B77B53}" type="pres">
      <dgm:prSet presAssocID="{A2F96B58-B5CC-CD4E-B364-240EBF21AEB7}" presName="spaceRect" presStyleCnt="0"/>
      <dgm:spPr/>
    </dgm:pt>
    <dgm:pt modelId="{A82BD029-C84D-E848-84B8-1CE8D3EE3D27}" type="pres">
      <dgm:prSet presAssocID="{A2F96B58-B5CC-CD4E-B364-240EBF21AEB7}" presName="textRect" presStyleLbl="revTx" presStyleIdx="3" presStyleCnt="6" custScaleX="145278">
        <dgm:presLayoutVars>
          <dgm:chMax val="1"/>
          <dgm:chPref val="1"/>
        </dgm:presLayoutVars>
      </dgm:prSet>
      <dgm:spPr/>
    </dgm:pt>
    <dgm:pt modelId="{28564749-8735-7A46-A9C9-9D17E6AA6230}" type="pres">
      <dgm:prSet presAssocID="{8DA95B4C-B8A3-7A48-9DCD-0AD50B67FFBD}" presName="sibTrans" presStyleCnt="0"/>
      <dgm:spPr/>
    </dgm:pt>
    <dgm:pt modelId="{71217E4E-1AFB-4EC8-8623-8B8F127AE122}" type="pres">
      <dgm:prSet presAssocID="{16060A83-6A17-4FE5-B18B-638365FFF7C2}" presName="compNode" presStyleCnt="0"/>
      <dgm:spPr/>
    </dgm:pt>
    <dgm:pt modelId="{FDB92C3A-EFCE-411D-880C-AC5ECC1FBA91}" type="pres">
      <dgm:prSet presAssocID="{16060A83-6A17-4FE5-B18B-638365FFF7C2}" presName="iconBgRect" presStyleLbl="bgShp" presStyleIdx="4" presStyleCnt="6"/>
      <dgm:spPr/>
    </dgm:pt>
    <dgm:pt modelId="{370A3DDE-8820-4D08-8281-F5708B569909}" type="pres">
      <dgm:prSet presAssocID="{16060A83-6A17-4FE5-B18B-638365FFF7C2}"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tocamera"/>
        </a:ext>
      </dgm:extLst>
    </dgm:pt>
    <dgm:pt modelId="{EC758FA5-8364-4885-9A1C-B0ECF3FAA760}" type="pres">
      <dgm:prSet presAssocID="{16060A83-6A17-4FE5-B18B-638365FFF7C2}" presName="spaceRect" presStyleCnt="0"/>
      <dgm:spPr/>
    </dgm:pt>
    <dgm:pt modelId="{9CFE9D7C-D329-4B03-B804-B0CA96C4249A}" type="pres">
      <dgm:prSet presAssocID="{16060A83-6A17-4FE5-B18B-638365FFF7C2}" presName="textRect" presStyleLbl="revTx" presStyleIdx="4" presStyleCnt="6" custLinFactNeighborX="5788" custLinFactNeighborY="5032">
        <dgm:presLayoutVars>
          <dgm:chMax val="1"/>
          <dgm:chPref val="1"/>
        </dgm:presLayoutVars>
      </dgm:prSet>
      <dgm:spPr/>
    </dgm:pt>
    <dgm:pt modelId="{C6DE8478-08A0-4323-9719-E1C02B3FDDCB}" type="pres">
      <dgm:prSet presAssocID="{03D27171-371E-4BA6-9378-954754EFBB61}" presName="sibTrans" presStyleCnt="0"/>
      <dgm:spPr/>
    </dgm:pt>
    <dgm:pt modelId="{E91F3039-D122-4DB7-9A82-95BF51BE3D3D}" type="pres">
      <dgm:prSet presAssocID="{E4E1644C-1A98-4084-8A01-8C5936661481}" presName="compNode" presStyleCnt="0"/>
      <dgm:spPr/>
    </dgm:pt>
    <dgm:pt modelId="{664BA415-8676-4E55-B313-F73C9647A01B}" type="pres">
      <dgm:prSet presAssocID="{E4E1644C-1A98-4084-8A01-8C5936661481}" presName="iconBgRect" presStyleLbl="bgShp" presStyleIdx="5" presStyleCnt="6"/>
      <dgm:spPr/>
    </dgm:pt>
    <dgm:pt modelId="{2BB61C63-7C78-4187-9905-99EE7CD664A6}" type="pres">
      <dgm:prSet presAssocID="{E4E1644C-1A98-4084-8A01-8C5936661481}"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ente"/>
        </a:ext>
      </dgm:extLst>
    </dgm:pt>
    <dgm:pt modelId="{6D9C394F-9C77-4588-BF65-5E1DB9F78E0D}" type="pres">
      <dgm:prSet presAssocID="{E4E1644C-1A98-4084-8A01-8C5936661481}" presName="spaceRect" presStyleCnt="0"/>
      <dgm:spPr/>
    </dgm:pt>
    <dgm:pt modelId="{59E23846-BB0D-4014-8EA4-5A6955A6FB66}" type="pres">
      <dgm:prSet presAssocID="{E4E1644C-1A98-4084-8A01-8C5936661481}" presName="textRect" presStyleLbl="revTx" presStyleIdx="5" presStyleCnt="6" custScaleX="166256" custScaleY="107115" custLinFactNeighborY="8367">
        <dgm:presLayoutVars>
          <dgm:chMax val="1"/>
          <dgm:chPref val="1"/>
        </dgm:presLayoutVars>
      </dgm:prSet>
      <dgm:spPr/>
    </dgm:pt>
  </dgm:ptLst>
  <dgm:cxnLst>
    <dgm:cxn modelId="{9EF53C03-4C14-4E16-B303-F02C78EA1D63}" type="presOf" srcId="{64ED17BB-4A5C-4C0A-BC10-4F44A25C59B3}" destId="{6A384192-276C-4CA0-8A00-B83B63F2DBCA}" srcOrd="0" destOrd="0" presId="urn:microsoft.com/office/officeart/2018/5/layout/IconCircleLabelList"/>
    <dgm:cxn modelId="{4C22A312-39E5-4AFD-9288-A02A5F902169}" srcId="{B66F65AD-30C2-4C4C-B96E-1E07EDC84901}" destId="{E4E1644C-1A98-4084-8A01-8C5936661481}" srcOrd="5" destOrd="0" parTransId="{106ABD05-66A1-46B6-93F4-ABDBEB9786B4}" sibTransId="{AF54554E-57E8-44BB-9190-3543C5DE0CB3}"/>
    <dgm:cxn modelId="{A6004213-4BCC-45CA-9D81-AD6250153608}" srcId="{B66F65AD-30C2-4C4C-B96E-1E07EDC84901}" destId="{C4DBF5C4-FC00-4EBB-BBF2-6B0F36FDA37A}" srcOrd="2" destOrd="0" parTransId="{2DAB9824-15A5-425F-81FA-80C129866F09}" sibTransId="{FB158EEA-2F6F-4235-B75B-8E9458C878F9}"/>
    <dgm:cxn modelId="{5025B715-CCA6-45F9-AA70-4215E8215CBD}" type="presOf" srcId="{B66F65AD-30C2-4C4C-B96E-1E07EDC84901}" destId="{C53E2EB8-2C76-42F4-A91D-90C666A3135C}" srcOrd="0" destOrd="0" presId="urn:microsoft.com/office/officeart/2018/5/layout/IconCircleLabelList"/>
    <dgm:cxn modelId="{6B58BE27-6621-462A-AA10-B1F0DFB3B342}" srcId="{B66F65AD-30C2-4C4C-B96E-1E07EDC84901}" destId="{8A9842C2-1987-4462-AA25-DCF026A80DCD}" srcOrd="1" destOrd="0" parTransId="{1A532C30-96A0-40C3-801A-3C88AC0469A6}" sibTransId="{AB641F91-1ACF-470F-B379-780B1F343663}"/>
    <dgm:cxn modelId="{58585E2F-BD7C-4F1C-BF3F-79CA72C4FBC4}" type="presOf" srcId="{16060A83-6A17-4FE5-B18B-638365FFF7C2}" destId="{9CFE9D7C-D329-4B03-B804-B0CA96C4249A}" srcOrd="0" destOrd="0" presId="urn:microsoft.com/office/officeart/2018/5/layout/IconCircleLabelList"/>
    <dgm:cxn modelId="{58F45242-FAF1-4E5D-93BD-A0086BF3A75B}" type="presOf" srcId="{C4DBF5C4-FC00-4EBB-BBF2-6B0F36FDA37A}" destId="{88826E14-FA27-4868-BD3D-9EBDEF3DB5DF}" srcOrd="0" destOrd="0" presId="urn:microsoft.com/office/officeart/2018/5/layout/IconCircleLabelList"/>
    <dgm:cxn modelId="{4766F543-B882-42A3-B17D-D895A1166FD1}" type="presOf" srcId="{E4E1644C-1A98-4084-8A01-8C5936661481}" destId="{59E23846-BB0D-4014-8EA4-5A6955A6FB66}" srcOrd="0" destOrd="0" presId="urn:microsoft.com/office/officeart/2018/5/layout/IconCircleLabelList"/>
    <dgm:cxn modelId="{E3FF0960-E786-4BEB-B940-8B8426957BAD}" srcId="{B66F65AD-30C2-4C4C-B96E-1E07EDC84901}" destId="{64ED17BB-4A5C-4C0A-BC10-4F44A25C59B3}" srcOrd="0" destOrd="0" parTransId="{FF862AF7-BBF0-41E4-83A8-4DBBD2FB7BCD}" sibTransId="{BF04DF54-355E-4A63-8BF8-DCDE758D5C0F}"/>
    <dgm:cxn modelId="{28BBB16A-BF51-4B92-9D2D-55232AC3A2D5}" type="presOf" srcId="{A2F96B58-B5CC-CD4E-B364-240EBF21AEB7}" destId="{A82BD029-C84D-E848-84B8-1CE8D3EE3D27}" srcOrd="0" destOrd="0" presId="urn:microsoft.com/office/officeart/2018/5/layout/IconCircleLabelList"/>
    <dgm:cxn modelId="{E7DC5E7F-3758-4A52-8450-96727E87F508}" type="presOf" srcId="{8A9842C2-1987-4462-AA25-DCF026A80DCD}" destId="{C30A6518-67C8-4BE7-BE86-D0CBED51A2EA}" srcOrd="0" destOrd="0" presId="urn:microsoft.com/office/officeart/2018/5/layout/IconCircleLabelList"/>
    <dgm:cxn modelId="{F34F7392-7714-1449-8AD7-CC15C0065572}" srcId="{B66F65AD-30C2-4C4C-B96E-1E07EDC84901}" destId="{A2F96B58-B5CC-CD4E-B364-240EBF21AEB7}" srcOrd="3" destOrd="0" parTransId="{7F03C8E2-654B-E241-B922-76EC61C37561}" sibTransId="{8DA95B4C-B8A3-7A48-9DCD-0AD50B67FFBD}"/>
    <dgm:cxn modelId="{40185CA4-45C7-4F51-9BFA-E9DEF43FB747}" srcId="{B66F65AD-30C2-4C4C-B96E-1E07EDC84901}" destId="{16060A83-6A17-4FE5-B18B-638365FFF7C2}" srcOrd="4" destOrd="0" parTransId="{EF269D60-B0EB-48AB-ABEC-C37A02EC0813}" sibTransId="{03D27171-371E-4BA6-9378-954754EFBB61}"/>
    <dgm:cxn modelId="{88B78AF9-11B4-41A8-9D32-E733BB50C95D}" type="presParOf" srcId="{C53E2EB8-2C76-42F4-A91D-90C666A3135C}" destId="{6FD12087-77DC-4ED5-BC0A-0E40E30636C0}" srcOrd="0" destOrd="0" presId="urn:microsoft.com/office/officeart/2018/5/layout/IconCircleLabelList"/>
    <dgm:cxn modelId="{6FCA5398-4D39-4A94-8430-9AF459CE6099}" type="presParOf" srcId="{6FD12087-77DC-4ED5-BC0A-0E40E30636C0}" destId="{39587A95-A115-41A9-92A7-B6CE212C2050}" srcOrd="0" destOrd="0" presId="urn:microsoft.com/office/officeart/2018/5/layout/IconCircleLabelList"/>
    <dgm:cxn modelId="{CF1F0E85-AD78-47ED-B1DD-5CF9B37D8489}" type="presParOf" srcId="{6FD12087-77DC-4ED5-BC0A-0E40E30636C0}" destId="{BEBF5676-2AF2-42DF-AFF0-967F9317BC15}" srcOrd="1" destOrd="0" presId="urn:microsoft.com/office/officeart/2018/5/layout/IconCircleLabelList"/>
    <dgm:cxn modelId="{70E942C2-955C-46D8-8B5B-8992C4DE4BEE}" type="presParOf" srcId="{6FD12087-77DC-4ED5-BC0A-0E40E30636C0}" destId="{CBF926E3-B4F9-4331-8C49-706F5B7F3FFC}" srcOrd="2" destOrd="0" presId="urn:microsoft.com/office/officeart/2018/5/layout/IconCircleLabelList"/>
    <dgm:cxn modelId="{6326A6AA-8199-4138-82A7-2EA0920D5DAD}" type="presParOf" srcId="{6FD12087-77DC-4ED5-BC0A-0E40E30636C0}" destId="{6A384192-276C-4CA0-8A00-B83B63F2DBCA}" srcOrd="3" destOrd="0" presId="urn:microsoft.com/office/officeart/2018/5/layout/IconCircleLabelList"/>
    <dgm:cxn modelId="{F233E939-20AC-4AB9-8F62-6B9A954508D7}" type="presParOf" srcId="{C53E2EB8-2C76-42F4-A91D-90C666A3135C}" destId="{353A0225-75D1-498E-87E7-73BC7AA19C40}" srcOrd="1" destOrd="0" presId="urn:microsoft.com/office/officeart/2018/5/layout/IconCircleLabelList"/>
    <dgm:cxn modelId="{80CD747F-F1D6-4DFA-964E-EDD834B9BD02}" type="presParOf" srcId="{C53E2EB8-2C76-42F4-A91D-90C666A3135C}" destId="{4C83D1BD-B690-4069-ACD5-F8AF3921952A}" srcOrd="2" destOrd="0" presId="urn:microsoft.com/office/officeart/2018/5/layout/IconCircleLabelList"/>
    <dgm:cxn modelId="{D7E1A51A-EA56-406E-8AD5-C3D8A056C61B}" type="presParOf" srcId="{4C83D1BD-B690-4069-ACD5-F8AF3921952A}" destId="{9409663C-5D0D-4F8A-85D9-A9CF497A9E89}" srcOrd="0" destOrd="0" presId="urn:microsoft.com/office/officeart/2018/5/layout/IconCircleLabelList"/>
    <dgm:cxn modelId="{9522312C-F793-46A1-9AA3-D1607F450537}" type="presParOf" srcId="{4C83D1BD-B690-4069-ACD5-F8AF3921952A}" destId="{E0CD34CF-10C7-4CC8-A8C9-70B2765B9AA3}" srcOrd="1" destOrd="0" presId="urn:microsoft.com/office/officeart/2018/5/layout/IconCircleLabelList"/>
    <dgm:cxn modelId="{2B16613B-0CB5-43D3-855E-FF18E6D0A806}" type="presParOf" srcId="{4C83D1BD-B690-4069-ACD5-F8AF3921952A}" destId="{E56744D7-B933-44D1-9D5E-951D9974DCBA}" srcOrd="2" destOrd="0" presId="urn:microsoft.com/office/officeart/2018/5/layout/IconCircleLabelList"/>
    <dgm:cxn modelId="{162C0E56-9DF1-4273-A428-FB2FA904DA06}" type="presParOf" srcId="{4C83D1BD-B690-4069-ACD5-F8AF3921952A}" destId="{C30A6518-67C8-4BE7-BE86-D0CBED51A2EA}" srcOrd="3" destOrd="0" presId="urn:microsoft.com/office/officeart/2018/5/layout/IconCircleLabelList"/>
    <dgm:cxn modelId="{BDC920A4-E3C1-4970-8923-93C8CB6C6F6E}" type="presParOf" srcId="{C53E2EB8-2C76-42F4-A91D-90C666A3135C}" destId="{DEA371F4-A975-4DD2-B5EC-DFD3618C82C2}" srcOrd="3" destOrd="0" presId="urn:microsoft.com/office/officeart/2018/5/layout/IconCircleLabelList"/>
    <dgm:cxn modelId="{5B4AEC25-D083-476F-8151-A565B1DD2316}" type="presParOf" srcId="{C53E2EB8-2C76-42F4-A91D-90C666A3135C}" destId="{7CD08E90-BEF5-44DA-9A64-DCDF8DA83C38}" srcOrd="4" destOrd="0" presId="urn:microsoft.com/office/officeart/2018/5/layout/IconCircleLabelList"/>
    <dgm:cxn modelId="{E51C79F5-0DBC-44F1-B58A-CAE5E0A2DF32}" type="presParOf" srcId="{7CD08E90-BEF5-44DA-9A64-DCDF8DA83C38}" destId="{CC13FF34-82B3-4A35-B67E-2F1963CF7FF3}" srcOrd="0" destOrd="0" presId="urn:microsoft.com/office/officeart/2018/5/layout/IconCircleLabelList"/>
    <dgm:cxn modelId="{44B48CAD-E20A-4377-9A5F-952E5B9B9590}" type="presParOf" srcId="{7CD08E90-BEF5-44DA-9A64-DCDF8DA83C38}" destId="{3BEE3DFA-9DAB-4950-AA30-D6474AB19D1C}" srcOrd="1" destOrd="0" presId="urn:microsoft.com/office/officeart/2018/5/layout/IconCircleLabelList"/>
    <dgm:cxn modelId="{944D4A7E-62F9-415F-B551-9AE6EC22FAB4}" type="presParOf" srcId="{7CD08E90-BEF5-44DA-9A64-DCDF8DA83C38}" destId="{E003C490-2AA3-4E76-AE91-A16CEA79CF67}" srcOrd="2" destOrd="0" presId="urn:microsoft.com/office/officeart/2018/5/layout/IconCircleLabelList"/>
    <dgm:cxn modelId="{DBED272D-02CF-4705-80FB-D1FBFA03832E}" type="presParOf" srcId="{7CD08E90-BEF5-44DA-9A64-DCDF8DA83C38}" destId="{88826E14-FA27-4868-BD3D-9EBDEF3DB5DF}" srcOrd="3" destOrd="0" presId="urn:microsoft.com/office/officeart/2018/5/layout/IconCircleLabelList"/>
    <dgm:cxn modelId="{FFF78F19-6EE8-4D1D-A0E8-70833A6893E8}" type="presParOf" srcId="{C53E2EB8-2C76-42F4-A91D-90C666A3135C}" destId="{122299C2-FC83-4645-BBE1-FFF5151139DD}" srcOrd="5" destOrd="0" presId="urn:microsoft.com/office/officeart/2018/5/layout/IconCircleLabelList"/>
    <dgm:cxn modelId="{1D0AF618-26DF-431D-8C83-41B8AD08B342}" type="presParOf" srcId="{C53E2EB8-2C76-42F4-A91D-90C666A3135C}" destId="{6FC4C4E4-E666-1643-B603-44B6816D7555}" srcOrd="6" destOrd="0" presId="urn:microsoft.com/office/officeart/2018/5/layout/IconCircleLabelList"/>
    <dgm:cxn modelId="{7BF7D5DD-7848-4434-B6C9-5B6026A3F05E}" type="presParOf" srcId="{6FC4C4E4-E666-1643-B603-44B6816D7555}" destId="{39B8EFA1-DECE-EE47-8943-B688C6FC1E68}" srcOrd="0" destOrd="0" presId="urn:microsoft.com/office/officeart/2018/5/layout/IconCircleLabelList"/>
    <dgm:cxn modelId="{332BF134-C439-4C25-8874-F478D79EA506}" type="presParOf" srcId="{6FC4C4E4-E666-1643-B603-44B6816D7555}" destId="{66A5F432-C947-D44E-917C-B1F1EC01992E}" srcOrd="1" destOrd="0" presId="urn:microsoft.com/office/officeart/2018/5/layout/IconCircleLabelList"/>
    <dgm:cxn modelId="{76006F45-6981-4EB9-B9FE-9B1A4EE24A91}" type="presParOf" srcId="{6FC4C4E4-E666-1643-B603-44B6816D7555}" destId="{5C69E2EA-BB88-9943-A9DA-B64511B77B53}" srcOrd="2" destOrd="0" presId="urn:microsoft.com/office/officeart/2018/5/layout/IconCircleLabelList"/>
    <dgm:cxn modelId="{02B06E8B-49C6-41C8-93FE-18E0E187785C}" type="presParOf" srcId="{6FC4C4E4-E666-1643-B603-44B6816D7555}" destId="{A82BD029-C84D-E848-84B8-1CE8D3EE3D27}" srcOrd="3" destOrd="0" presId="urn:microsoft.com/office/officeart/2018/5/layout/IconCircleLabelList"/>
    <dgm:cxn modelId="{ABE063A0-82A3-4338-BB8F-A016DB599122}" type="presParOf" srcId="{C53E2EB8-2C76-42F4-A91D-90C666A3135C}" destId="{28564749-8735-7A46-A9C9-9D17E6AA6230}" srcOrd="7" destOrd="0" presId="urn:microsoft.com/office/officeart/2018/5/layout/IconCircleLabelList"/>
    <dgm:cxn modelId="{20587987-F8CE-4F52-A480-721027C94570}" type="presParOf" srcId="{C53E2EB8-2C76-42F4-A91D-90C666A3135C}" destId="{71217E4E-1AFB-4EC8-8623-8B8F127AE122}" srcOrd="8" destOrd="0" presId="urn:microsoft.com/office/officeart/2018/5/layout/IconCircleLabelList"/>
    <dgm:cxn modelId="{C192339B-1B71-4CD3-B64B-03759BE44D43}" type="presParOf" srcId="{71217E4E-1AFB-4EC8-8623-8B8F127AE122}" destId="{FDB92C3A-EFCE-411D-880C-AC5ECC1FBA91}" srcOrd="0" destOrd="0" presId="urn:microsoft.com/office/officeart/2018/5/layout/IconCircleLabelList"/>
    <dgm:cxn modelId="{3B262CDF-B856-42CD-8CB0-03A2FFECB1C8}" type="presParOf" srcId="{71217E4E-1AFB-4EC8-8623-8B8F127AE122}" destId="{370A3DDE-8820-4D08-8281-F5708B569909}" srcOrd="1" destOrd="0" presId="urn:microsoft.com/office/officeart/2018/5/layout/IconCircleLabelList"/>
    <dgm:cxn modelId="{8176395D-6E19-4A41-B629-414D8EE8F6BB}" type="presParOf" srcId="{71217E4E-1AFB-4EC8-8623-8B8F127AE122}" destId="{EC758FA5-8364-4885-9A1C-B0ECF3FAA760}" srcOrd="2" destOrd="0" presId="urn:microsoft.com/office/officeart/2018/5/layout/IconCircleLabelList"/>
    <dgm:cxn modelId="{FE2C8A6D-1CC0-4294-9B6B-4ABAECA93DCC}" type="presParOf" srcId="{71217E4E-1AFB-4EC8-8623-8B8F127AE122}" destId="{9CFE9D7C-D329-4B03-B804-B0CA96C4249A}" srcOrd="3" destOrd="0" presId="urn:microsoft.com/office/officeart/2018/5/layout/IconCircleLabelList"/>
    <dgm:cxn modelId="{B4786C04-64E5-46E4-932F-755B0BB63127}" type="presParOf" srcId="{C53E2EB8-2C76-42F4-A91D-90C666A3135C}" destId="{C6DE8478-08A0-4323-9719-E1C02B3FDDCB}" srcOrd="9" destOrd="0" presId="urn:microsoft.com/office/officeart/2018/5/layout/IconCircleLabelList"/>
    <dgm:cxn modelId="{25A5BC9E-D2BA-461C-9BC2-366D78055625}" type="presParOf" srcId="{C53E2EB8-2C76-42F4-A91D-90C666A3135C}" destId="{E91F3039-D122-4DB7-9A82-95BF51BE3D3D}" srcOrd="10" destOrd="0" presId="urn:microsoft.com/office/officeart/2018/5/layout/IconCircleLabelList"/>
    <dgm:cxn modelId="{B1F41418-B5B1-4260-B747-A72B06B678CF}" type="presParOf" srcId="{E91F3039-D122-4DB7-9A82-95BF51BE3D3D}" destId="{664BA415-8676-4E55-B313-F73C9647A01B}" srcOrd="0" destOrd="0" presId="urn:microsoft.com/office/officeart/2018/5/layout/IconCircleLabelList"/>
    <dgm:cxn modelId="{E030DD95-E5B9-4CFE-8103-434D060E5F48}" type="presParOf" srcId="{E91F3039-D122-4DB7-9A82-95BF51BE3D3D}" destId="{2BB61C63-7C78-4187-9905-99EE7CD664A6}" srcOrd="1" destOrd="0" presId="urn:microsoft.com/office/officeart/2018/5/layout/IconCircleLabelList"/>
    <dgm:cxn modelId="{9EDDD2BC-30D9-4185-98A0-B8A5084526E7}" type="presParOf" srcId="{E91F3039-D122-4DB7-9A82-95BF51BE3D3D}" destId="{6D9C394F-9C77-4588-BF65-5E1DB9F78E0D}" srcOrd="2" destOrd="0" presId="urn:microsoft.com/office/officeart/2018/5/layout/IconCircleLabelList"/>
    <dgm:cxn modelId="{799A3AF1-BBCE-4D09-829F-6ABBE46B2E67}" type="presParOf" srcId="{E91F3039-D122-4DB7-9A82-95BF51BE3D3D}" destId="{59E23846-BB0D-4014-8EA4-5A6955A6FB6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833ACC5-E8F8-46E5-B800-72E45A0BA16C}" type="doc">
      <dgm:prSet loTypeId="urn:microsoft.com/office/officeart/2005/8/layout/vList2" loCatId="icon" qsTypeId="urn:microsoft.com/office/officeart/2005/8/quickstyle/simple3" qsCatId="simple" csTypeId="urn:microsoft.com/office/officeart/2005/8/colors/accent1_2" csCatId="accent1" phldr="1"/>
      <dgm:spPr/>
      <dgm:t>
        <a:bodyPr/>
        <a:lstStyle/>
        <a:p>
          <a:endParaRPr lang="en-US"/>
        </a:p>
      </dgm:t>
    </dgm:pt>
    <dgm:pt modelId="{A298D52A-6D79-45CD-AF57-63B06BDC1524}">
      <dgm:prSet custT="1"/>
      <dgm:spPr/>
      <dgm:t>
        <a:bodyPr/>
        <a:lstStyle/>
        <a:p>
          <a:r>
            <a:rPr lang="en-US" sz="1600" b="1"/>
            <a:t>The community must be involved in the activities of the school.</a:t>
          </a:r>
        </a:p>
      </dgm:t>
    </dgm:pt>
    <dgm:pt modelId="{981501DC-CD98-43D9-AB6F-8030A0B6ADBD}" type="parTrans" cxnId="{22E760E0-6DDA-44B6-A704-EC653A2007F4}">
      <dgm:prSet/>
      <dgm:spPr/>
      <dgm:t>
        <a:bodyPr/>
        <a:lstStyle/>
        <a:p>
          <a:endParaRPr lang="en-US"/>
        </a:p>
      </dgm:t>
    </dgm:pt>
    <dgm:pt modelId="{55E4B348-B5D3-4639-B62A-76F8611C5AEC}" type="sibTrans" cxnId="{22E760E0-6DDA-44B6-A704-EC653A2007F4}">
      <dgm:prSet/>
      <dgm:spPr/>
      <dgm:t>
        <a:bodyPr/>
        <a:lstStyle/>
        <a:p>
          <a:endParaRPr lang="en-US"/>
        </a:p>
      </dgm:t>
    </dgm:pt>
    <dgm:pt modelId="{8E30EEC7-AC65-4D59-BAB0-80DB9E3A3077}">
      <dgm:prSet custT="1"/>
      <dgm:spPr/>
      <dgm:t>
        <a:bodyPr/>
        <a:lstStyle/>
        <a:p>
          <a:r>
            <a:rPr lang="en-US" sz="1600" b="1"/>
            <a:t>It is very important to contextualize Menstrual Hygiene Management appropriately to the local culture. Participation and inclusion of fathers in discussions around puberty. MHM is not a “girl’s problem” since puberty and change of the body is universal. Puberty is also a joyful event since family life and reproduction is very important in almost all of the cultural setting we’re working.</a:t>
          </a:r>
        </a:p>
      </dgm:t>
    </dgm:pt>
    <dgm:pt modelId="{E0B9DA58-7803-468B-9A10-AD50986D578E}" type="parTrans" cxnId="{CEB0599E-CE28-4F01-95AA-8A323D7B5012}">
      <dgm:prSet/>
      <dgm:spPr/>
      <dgm:t>
        <a:bodyPr/>
        <a:lstStyle/>
        <a:p>
          <a:endParaRPr lang="en-US"/>
        </a:p>
      </dgm:t>
    </dgm:pt>
    <dgm:pt modelId="{A9793030-84A0-4F1D-8BD6-01BA08D17C07}" type="sibTrans" cxnId="{CEB0599E-CE28-4F01-95AA-8A323D7B5012}">
      <dgm:prSet/>
      <dgm:spPr/>
      <dgm:t>
        <a:bodyPr/>
        <a:lstStyle/>
        <a:p>
          <a:endParaRPr lang="en-US"/>
        </a:p>
      </dgm:t>
    </dgm:pt>
    <dgm:pt modelId="{B974B9A6-F8EF-476E-8397-8CA906E07C13}">
      <dgm:prSet custT="1"/>
      <dgm:spPr/>
      <dgm:t>
        <a:bodyPr/>
        <a:lstStyle/>
        <a:p>
          <a:r>
            <a:rPr lang="en-US" sz="1600" b="1"/>
            <a:t>Sustainable approach based on multiplier effect. The children are strengthened and spread the word to their families and communities.</a:t>
          </a:r>
        </a:p>
      </dgm:t>
    </dgm:pt>
    <dgm:pt modelId="{1E8840A9-EAF9-4023-A8AB-D6FB7AB5025C}" type="parTrans" cxnId="{A7F87190-B1BD-472D-9BEC-D08835C0E76A}">
      <dgm:prSet/>
      <dgm:spPr/>
      <dgm:t>
        <a:bodyPr/>
        <a:lstStyle/>
        <a:p>
          <a:endParaRPr lang="en-US"/>
        </a:p>
      </dgm:t>
    </dgm:pt>
    <dgm:pt modelId="{DCAA68E0-ABA7-4CF1-AB88-6C93937586F7}" type="sibTrans" cxnId="{A7F87190-B1BD-472D-9BEC-D08835C0E76A}">
      <dgm:prSet/>
      <dgm:spPr/>
      <dgm:t>
        <a:bodyPr/>
        <a:lstStyle/>
        <a:p>
          <a:endParaRPr lang="en-US"/>
        </a:p>
      </dgm:t>
    </dgm:pt>
    <dgm:pt modelId="{BC033249-E0EE-44C7-9D2B-EC0F94183A2D}">
      <dgm:prSet custT="1"/>
      <dgm:spPr/>
      <dgm:t>
        <a:bodyPr/>
        <a:lstStyle/>
        <a:p>
          <a:r>
            <a:rPr lang="en-US" sz="1600" b="1"/>
            <a:t>School as a starting point for behavioral change.</a:t>
          </a:r>
        </a:p>
      </dgm:t>
    </dgm:pt>
    <dgm:pt modelId="{DAB1D872-F5EB-40F1-8BDB-E75C00DD3B26}" type="parTrans" cxnId="{78956C7E-2912-4FF9-8077-33EF6949AD9F}">
      <dgm:prSet/>
      <dgm:spPr/>
      <dgm:t>
        <a:bodyPr/>
        <a:lstStyle/>
        <a:p>
          <a:endParaRPr lang="en-US"/>
        </a:p>
      </dgm:t>
    </dgm:pt>
    <dgm:pt modelId="{5ED828D9-261B-4F5E-8E3E-6C15032C2D98}" type="sibTrans" cxnId="{78956C7E-2912-4FF9-8077-33EF6949AD9F}">
      <dgm:prSet/>
      <dgm:spPr/>
      <dgm:t>
        <a:bodyPr/>
        <a:lstStyle/>
        <a:p>
          <a:endParaRPr lang="en-US"/>
        </a:p>
      </dgm:t>
    </dgm:pt>
    <dgm:pt modelId="{D89913B8-6AA7-4E5F-B200-F4A02374A2B9}">
      <dgm:prSet custT="1"/>
      <dgm:spPr/>
      <dgm:t>
        <a:bodyPr/>
        <a:lstStyle/>
        <a:p>
          <a:r>
            <a:rPr lang="en-US" sz="1600" b="1"/>
            <a:t>The blue school approach is not only about WASH but a holistic approach to improve the entire school environment. It’s also about learning by doing and applying practically the theoretically learned.</a:t>
          </a:r>
        </a:p>
      </dgm:t>
    </dgm:pt>
    <dgm:pt modelId="{64037B3C-F7C1-41C0-A4CA-90F6061D02CB}" type="parTrans" cxnId="{2A7206EB-DE3C-4B46-9175-79B35A60CA27}">
      <dgm:prSet/>
      <dgm:spPr/>
      <dgm:t>
        <a:bodyPr/>
        <a:lstStyle/>
        <a:p>
          <a:endParaRPr lang="en-US"/>
        </a:p>
      </dgm:t>
    </dgm:pt>
    <dgm:pt modelId="{D5D5F462-23B9-4F6B-9094-47D04DD1652A}" type="sibTrans" cxnId="{2A7206EB-DE3C-4B46-9175-79B35A60CA27}">
      <dgm:prSet/>
      <dgm:spPr/>
      <dgm:t>
        <a:bodyPr/>
        <a:lstStyle/>
        <a:p>
          <a:endParaRPr lang="en-US"/>
        </a:p>
      </dgm:t>
    </dgm:pt>
    <dgm:pt modelId="{82DB5998-ACC7-4E40-8C81-CB4F9E07CB3B}">
      <dgm:prSet custT="1"/>
      <dgm:spPr/>
      <dgm:t>
        <a:bodyPr/>
        <a:lstStyle/>
        <a:p>
          <a:r>
            <a:rPr lang="en-US" sz="1600" b="1"/>
            <a:t>In Switzerland we made the same public health/hygiene efforts in the 1950’s and 1960’s in public schools.</a:t>
          </a:r>
        </a:p>
      </dgm:t>
    </dgm:pt>
    <dgm:pt modelId="{49C854BD-A69D-430A-9402-B5AA830C63EC}" type="parTrans" cxnId="{C40AF453-A16A-4131-818B-1C2B7C7B30C1}">
      <dgm:prSet/>
      <dgm:spPr/>
      <dgm:t>
        <a:bodyPr/>
        <a:lstStyle/>
        <a:p>
          <a:endParaRPr lang="en-US"/>
        </a:p>
      </dgm:t>
    </dgm:pt>
    <dgm:pt modelId="{423AA5A3-0E2B-463D-AAE4-FA43CE56C501}" type="sibTrans" cxnId="{C40AF453-A16A-4131-818B-1C2B7C7B30C1}">
      <dgm:prSet/>
      <dgm:spPr/>
      <dgm:t>
        <a:bodyPr/>
        <a:lstStyle/>
        <a:p>
          <a:endParaRPr lang="en-US"/>
        </a:p>
      </dgm:t>
    </dgm:pt>
    <dgm:pt modelId="{8C75B51C-9979-48EC-93DA-E1263506DA70}">
      <dgm:prSet custT="1"/>
      <dgm:spPr/>
      <dgm:t>
        <a:bodyPr/>
        <a:lstStyle/>
        <a:p>
          <a:r>
            <a:rPr lang="en-US" sz="1600" b="1"/>
            <a:t>Menstrual Hygiene Management is an issue which is discussed in Switzerland and all other countries too.</a:t>
          </a:r>
        </a:p>
      </dgm:t>
    </dgm:pt>
    <dgm:pt modelId="{15CACA53-A343-49EE-9F98-729A6494FBEC}" type="parTrans" cxnId="{6BE81296-57F2-406C-AC4B-DF84903527F9}">
      <dgm:prSet/>
      <dgm:spPr/>
      <dgm:t>
        <a:bodyPr/>
        <a:lstStyle/>
        <a:p>
          <a:endParaRPr lang="en-US"/>
        </a:p>
      </dgm:t>
    </dgm:pt>
    <dgm:pt modelId="{CF2CFFFD-477B-40E1-BB52-AFAC3704AA79}" type="sibTrans" cxnId="{6BE81296-57F2-406C-AC4B-DF84903527F9}">
      <dgm:prSet/>
      <dgm:spPr/>
      <dgm:t>
        <a:bodyPr/>
        <a:lstStyle/>
        <a:p>
          <a:endParaRPr lang="en-US"/>
        </a:p>
      </dgm:t>
    </dgm:pt>
    <dgm:pt modelId="{8672F1BD-B4D1-774A-9C4C-94D162781C8F}" type="pres">
      <dgm:prSet presAssocID="{1833ACC5-E8F8-46E5-B800-72E45A0BA16C}" presName="linear" presStyleCnt="0">
        <dgm:presLayoutVars>
          <dgm:animLvl val="lvl"/>
          <dgm:resizeHandles val="exact"/>
        </dgm:presLayoutVars>
      </dgm:prSet>
      <dgm:spPr/>
    </dgm:pt>
    <dgm:pt modelId="{3814A909-2249-884A-9051-569EFA9A682F}" type="pres">
      <dgm:prSet presAssocID="{A298D52A-6D79-45CD-AF57-63B06BDC1524}" presName="parentText" presStyleLbl="node1" presStyleIdx="0" presStyleCnt="7" custScaleY="56427">
        <dgm:presLayoutVars>
          <dgm:chMax val="0"/>
          <dgm:bulletEnabled val="1"/>
        </dgm:presLayoutVars>
      </dgm:prSet>
      <dgm:spPr/>
    </dgm:pt>
    <dgm:pt modelId="{37420808-D685-D143-A3A4-CF26D6A3E657}" type="pres">
      <dgm:prSet presAssocID="{55E4B348-B5D3-4639-B62A-76F8611C5AEC}" presName="spacer" presStyleCnt="0"/>
      <dgm:spPr/>
    </dgm:pt>
    <dgm:pt modelId="{B3144BA4-9DCA-C749-9D57-82A445A32886}" type="pres">
      <dgm:prSet presAssocID="{8E30EEC7-AC65-4D59-BAB0-80DB9E3A3077}" presName="parentText" presStyleLbl="node1" presStyleIdx="1" presStyleCnt="7">
        <dgm:presLayoutVars>
          <dgm:chMax val="0"/>
          <dgm:bulletEnabled val="1"/>
        </dgm:presLayoutVars>
      </dgm:prSet>
      <dgm:spPr/>
    </dgm:pt>
    <dgm:pt modelId="{ECC4FDC1-A55A-4F41-9C32-91FE7F6A2346}" type="pres">
      <dgm:prSet presAssocID="{A9793030-84A0-4F1D-8BD6-01BA08D17C07}" presName="spacer" presStyleCnt="0"/>
      <dgm:spPr/>
    </dgm:pt>
    <dgm:pt modelId="{D87CC8AD-FFFB-7645-B89A-5593D08F82D0}" type="pres">
      <dgm:prSet presAssocID="{B974B9A6-F8EF-476E-8397-8CA906E07C13}" presName="parentText" presStyleLbl="node1" presStyleIdx="2" presStyleCnt="7" custScaleY="55573">
        <dgm:presLayoutVars>
          <dgm:chMax val="0"/>
          <dgm:bulletEnabled val="1"/>
        </dgm:presLayoutVars>
      </dgm:prSet>
      <dgm:spPr/>
    </dgm:pt>
    <dgm:pt modelId="{2DDF4617-C929-164F-B9FF-E8D7CC90FADC}" type="pres">
      <dgm:prSet presAssocID="{DCAA68E0-ABA7-4CF1-AB88-6C93937586F7}" presName="spacer" presStyleCnt="0"/>
      <dgm:spPr/>
    </dgm:pt>
    <dgm:pt modelId="{B966D23B-1941-6F44-AC28-5437C444610D}" type="pres">
      <dgm:prSet presAssocID="{BC033249-E0EE-44C7-9D2B-EC0F94183A2D}" presName="parentText" presStyleLbl="node1" presStyleIdx="3" presStyleCnt="7" custScaleY="57436">
        <dgm:presLayoutVars>
          <dgm:chMax val="0"/>
          <dgm:bulletEnabled val="1"/>
        </dgm:presLayoutVars>
      </dgm:prSet>
      <dgm:spPr/>
    </dgm:pt>
    <dgm:pt modelId="{13476ACC-6E22-6949-AF56-984DC1CC5FFB}" type="pres">
      <dgm:prSet presAssocID="{5ED828D9-261B-4F5E-8E3E-6C15032C2D98}" presName="spacer" presStyleCnt="0"/>
      <dgm:spPr/>
    </dgm:pt>
    <dgm:pt modelId="{ABFA2E7D-B03B-D84D-8841-CA9E6172EF1A}" type="pres">
      <dgm:prSet presAssocID="{D89913B8-6AA7-4E5F-B200-F4A02374A2B9}" presName="parentText" presStyleLbl="node1" presStyleIdx="4" presStyleCnt="7" custScaleY="83753">
        <dgm:presLayoutVars>
          <dgm:chMax val="0"/>
          <dgm:bulletEnabled val="1"/>
        </dgm:presLayoutVars>
      </dgm:prSet>
      <dgm:spPr/>
    </dgm:pt>
    <dgm:pt modelId="{9B4EE8C9-F473-224D-AB68-41CAE943CB56}" type="pres">
      <dgm:prSet presAssocID="{D5D5F462-23B9-4F6B-9094-47D04DD1652A}" presName="spacer" presStyleCnt="0"/>
      <dgm:spPr/>
    </dgm:pt>
    <dgm:pt modelId="{89BEEAE9-69AF-E048-BF3A-B54A5B0501CB}" type="pres">
      <dgm:prSet presAssocID="{82DB5998-ACC7-4E40-8C81-CB4F9E07CB3B}" presName="parentText" presStyleLbl="node1" presStyleIdx="5" presStyleCnt="7" custScaleY="46818">
        <dgm:presLayoutVars>
          <dgm:chMax val="0"/>
          <dgm:bulletEnabled val="1"/>
        </dgm:presLayoutVars>
      </dgm:prSet>
      <dgm:spPr/>
    </dgm:pt>
    <dgm:pt modelId="{F5C97DAA-CB0C-6F45-B2F2-8032C6C95DA1}" type="pres">
      <dgm:prSet presAssocID="{423AA5A3-0E2B-463D-AAE4-FA43CE56C501}" presName="spacer" presStyleCnt="0"/>
      <dgm:spPr/>
    </dgm:pt>
    <dgm:pt modelId="{C8EB8DA7-B60A-A74D-B15E-03E7572D0E94}" type="pres">
      <dgm:prSet presAssocID="{8C75B51C-9979-48EC-93DA-E1263506DA70}" presName="parentText" presStyleLbl="node1" presStyleIdx="6" presStyleCnt="7" custScaleY="50781">
        <dgm:presLayoutVars>
          <dgm:chMax val="0"/>
          <dgm:bulletEnabled val="1"/>
        </dgm:presLayoutVars>
      </dgm:prSet>
      <dgm:spPr/>
    </dgm:pt>
  </dgm:ptLst>
  <dgm:cxnLst>
    <dgm:cxn modelId="{CA6F0747-7831-E540-927F-8CF4123CDCC5}" type="presOf" srcId="{82DB5998-ACC7-4E40-8C81-CB4F9E07CB3B}" destId="{89BEEAE9-69AF-E048-BF3A-B54A5B0501CB}" srcOrd="0" destOrd="0" presId="urn:microsoft.com/office/officeart/2005/8/layout/vList2"/>
    <dgm:cxn modelId="{C40AF453-A16A-4131-818B-1C2B7C7B30C1}" srcId="{1833ACC5-E8F8-46E5-B800-72E45A0BA16C}" destId="{82DB5998-ACC7-4E40-8C81-CB4F9E07CB3B}" srcOrd="5" destOrd="0" parTransId="{49C854BD-A69D-430A-9402-B5AA830C63EC}" sibTransId="{423AA5A3-0E2B-463D-AAE4-FA43CE56C501}"/>
    <dgm:cxn modelId="{78956C7E-2912-4FF9-8077-33EF6949AD9F}" srcId="{1833ACC5-E8F8-46E5-B800-72E45A0BA16C}" destId="{BC033249-E0EE-44C7-9D2B-EC0F94183A2D}" srcOrd="3" destOrd="0" parTransId="{DAB1D872-F5EB-40F1-8BDB-E75C00DD3B26}" sibTransId="{5ED828D9-261B-4F5E-8E3E-6C15032C2D98}"/>
    <dgm:cxn modelId="{A7F87190-B1BD-472D-9BEC-D08835C0E76A}" srcId="{1833ACC5-E8F8-46E5-B800-72E45A0BA16C}" destId="{B974B9A6-F8EF-476E-8397-8CA906E07C13}" srcOrd="2" destOrd="0" parTransId="{1E8840A9-EAF9-4023-A8AB-D6FB7AB5025C}" sibTransId="{DCAA68E0-ABA7-4CF1-AB88-6C93937586F7}"/>
    <dgm:cxn modelId="{0B370294-4F2B-574A-85B3-A6F5442C0258}" type="presOf" srcId="{1833ACC5-E8F8-46E5-B800-72E45A0BA16C}" destId="{8672F1BD-B4D1-774A-9C4C-94D162781C8F}" srcOrd="0" destOrd="0" presId="urn:microsoft.com/office/officeart/2005/8/layout/vList2"/>
    <dgm:cxn modelId="{6BE81296-57F2-406C-AC4B-DF84903527F9}" srcId="{1833ACC5-E8F8-46E5-B800-72E45A0BA16C}" destId="{8C75B51C-9979-48EC-93DA-E1263506DA70}" srcOrd="6" destOrd="0" parTransId="{15CACA53-A343-49EE-9F98-729A6494FBEC}" sibTransId="{CF2CFFFD-477B-40E1-BB52-AFAC3704AA79}"/>
    <dgm:cxn modelId="{CEB0599E-CE28-4F01-95AA-8A323D7B5012}" srcId="{1833ACC5-E8F8-46E5-B800-72E45A0BA16C}" destId="{8E30EEC7-AC65-4D59-BAB0-80DB9E3A3077}" srcOrd="1" destOrd="0" parTransId="{E0B9DA58-7803-468B-9A10-AD50986D578E}" sibTransId="{A9793030-84A0-4F1D-8BD6-01BA08D17C07}"/>
    <dgm:cxn modelId="{06473BBD-6469-AE4C-BC71-DDFF6DC82428}" type="presOf" srcId="{BC033249-E0EE-44C7-9D2B-EC0F94183A2D}" destId="{B966D23B-1941-6F44-AC28-5437C444610D}" srcOrd="0" destOrd="0" presId="urn:microsoft.com/office/officeart/2005/8/layout/vList2"/>
    <dgm:cxn modelId="{BE97F6D2-C204-2948-9227-178F8E357FC7}" type="presOf" srcId="{8E30EEC7-AC65-4D59-BAB0-80DB9E3A3077}" destId="{B3144BA4-9DCA-C749-9D57-82A445A32886}" srcOrd="0" destOrd="0" presId="urn:microsoft.com/office/officeart/2005/8/layout/vList2"/>
    <dgm:cxn modelId="{1F39ADDC-9F69-3540-A16C-2843E9A108E4}" type="presOf" srcId="{B974B9A6-F8EF-476E-8397-8CA906E07C13}" destId="{D87CC8AD-FFFB-7645-B89A-5593D08F82D0}" srcOrd="0" destOrd="0" presId="urn:microsoft.com/office/officeart/2005/8/layout/vList2"/>
    <dgm:cxn modelId="{22E760E0-6DDA-44B6-A704-EC653A2007F4}" srcId="{1833ACC5-E8F8-46E5-B800-72E45A0BA16C}" destId="{A298D52A-6D79-45CD-AF57-63B06BDC1524}" srcOrd="0" destOrd="0" parTransId="{981501DC-CD98-43D9-AB6F-8030A0B6ADBD}" sibTransId="{55E4B348-B5D3-4639-B62A-76F8611C5AEC}"/>
    <dgm:cxn modelId="{0607D3E6-6446-3E4C-BADB-C24DC3F11F8C}" type="presOf" srcId="{8C75B51C-9979-48EC-93DA-E1263506DA70}" destId="{C8EB8DA7-B60A-A74D-B15E-03E7572D0E94}" srcOrd="0" destOrd="0" presId="urn:microsoft.com/office/officeart/2005/8/layout/vList2"/>
    <dgm:cxn modelId="{2A7206EB-DE3C-4B46-9175-79B35A60CA27}" srcId="{1833ACC5-E8F8-46E5-B800-72E45A0BA16C}" destId="{D89913B8-6AA7-4E5F-B200-F4A02374A2B9}" srcOrd="4" destOrd="0" parTransId="{64037B3C-F7C1-41C0-A4CA-90F6061D02CB}" sibTransId="{D5D5F462-23B9-4F6B-9094-47D04DD1652A}"/>
    <dgm:cxn modelId="{0326D1EB-BB82-9742-A4B1-9613D6A98268}" type="presOf" srcId="{A298D52A-6D79-45CD-AF57-63B06BDC1524}" destId="{3814A909-2249-884A-9051-569EFA9A682F}" srcOrd="0" destOrd="0" presId="urn:microsoft.com/office/officeart/2005/8/layout/vList2"/>
    <dgm:cxn modelId="{81AE3DEF-4286-7E4B-921E-44FAC5A49312}" type="presOf" srcId="{D89913B8-6AA7-4E5F-B200-F4A02374A2B9}" destId="{ABFA2E7D-B03B-D84D-8841-CA9E6172EF1A}" srcOrd="0" destOrd="0" presId="urn:microsoft.com/office/officeart/2005/8/layout/vList2"/>
    <dgm:cxn modelId="{FE5081A4-9DA3-AA40-84A6-2A32801B7D6E}" type="presParOf" srcId="{8672F1BD-B4D1-774A-9C4C-94D162781C8F}" destId="{3814A909-2249-884A-9051-569EFA9A682F}" srcOrd="0" destOrd="0" presId="urn:microsoft.com/office/officeart/2005/8/layout/vList2"/>
    <dgm:cxn modelId="{372F9910-6350-5646-AB0A-C3D893C6C449}" type="presParOf" srcId="{8672F1BD-B4D1-774A-9C4C-94D162781C8F}" destId="{37420808-D685-D143-A3A4-CF26D6A3E657}" srcOrd="1" destOrd="0" presId="urn:microsoft.com/office/officeart/2005/8/layout/vList2"/>
    <dgm:cxn modelId="{5699B795-F06A-074E-96C2-7650ABAD9F5D}" type="presParOf" srcId="{8672F1BD-B4D1-774A-9C4C-94D162781C8F}" destId="{B3144BA4-9DCA-C749-9D57-82A445A32886}" srcOrd="2" destOrd="0" presId="urn:microsoft.com/office/officeart/2005/8/layout/vList2"/>
    <dgm:cxn modelId="{24AAF3C5-C9EE-F843-8FC9-699E7AC01ED0}" type="presParOf" srcId="{8672F1BD-B4D1-774A-9C4C-94D162781C8F}" destId="{ECC4FDC1-A55A-4F41-9C32-91FE7F6A2346}" srcOrd="3" destOrd="0" presId="urn:microsoft.com/office/officeart/2005/8/layout/vList2"/>
    <dgm:cxn modelId="{55899119-CD7E-ED45-865A-DB0E5855346C}" type="presParOf" srcId="{8672F1BD-B4D1-774A-9C4C-94D162781C8F}" destId="{D87CC8AD-FFFB-7645-B89A-5593D08F82D0}" srcOrd="4" destOrd="0" presId="urn:microsoft.com/office/officeart/2005/8/layout/vList2"/>
    <dgm:cxn modelId="{736CD442-DCB8-1E4A-8B74-8429CBE989F1}" type="presParOf" srcId="{8672F1BD-B4D1-774A-9C4C-94D162781C8F}" destId="{2DDF4617-C929-164F-B9FF-E8D7CC90FADC}" srcOrd="5" destOrd="0" presId="urn:microsoft.com/office/officeart/2005/8/layout/vList2"/>
    <dgm:cxn modelId="{009E7558-F6B1-9749-8AC0-604BD880D839}" type="presParOf" srcId="{8672F1BD-B4D1-774A-9C4C-94D162781C8F}" destId="{B966D23B-1941-6F44-AC28-5437C444610D}" srcOrd="6" destOrd="0" presId="urn:microsoft.com/office/officeart/2005/8/layout/vList2"/>
    <dgm:cxn modelId="{65BD1D87-261E-C24A-A47A-D5E8447C38CF}" type="presParOf" srcId="{8672F1BD-B4D1-774A-9C4C-94D162781C8F}" destId="{13476ACC-6E22-6949-AF56-984DC1CC5FFB}" srcOrd="7" destOrd="0" presId="urn:microsoft.com/office/officeart/2005/8/layout/vList2"/>
    <dgm:cxn modelId="{D6963515-F9C1-544F-9A1A-295759EF6C6D}" type="presParOf" srcId="{8672F1BD-B4D1-774A-9C4C-94D162781C8F}" destId="{ABFA2E7D-B03B-D84D-8841-CA9E6172EF1A}" srcOrd="8" destOrd="0" presId="urn:microsoft.com/office/officeart/2005/8/layout/vList2"/>
    <dgm:cxn modelId="{4A4CA052-FB01-5446-882B-488FF5FC18F1}" type="presParOf" srcId="{8672F1BD-B4D1-774A-9C4C-94D162781C8F}" destId="{9B4EE8C9-F473-224D-AB68-41CAE943CB56}" srcOrd="9" destOrd="0" presId="urn:microsoft.com/office/officeart/2005/8/layout/vList2"/>
    <dgm:cxn modelId="{B8FB74E1-56E3-BF46-8F65-3C2509F890AE}" type="presParOf" srcId="{8672F1BD-B4D1-774A-9C4C-94D162781C8F}" destId="{89BEEAE9-69AF-E048-BF3A-B54A5B0501CB}" srcOrd="10" destOrd="0" presId="urn:microsoft.com/office/officeart/2005/8/layout/vList2"/>
    <dgm:cxn modelId="{3D910D9C-6931-FA44-BA08-F95166CEE2AC}" type="presParOf" srcId="{8672F1BD-B4D1-774A-9C4C-94D162781C8F}" destId="{F5C97DAA-CB0C-6F45-B2F2-8032C6C95DA1}" srcOrd="11" destOrd="0" presId="urn:microsoft.com/office/officeart/2005/8/layout/vList2"/>
    <dgm:cxn modelId="{357BFA26-B471-7E4D-88E2-D914DBC45E51}" type="presParOf" srcId="{8672F1BD-B4D1-774A-9C4C-94D162781C8F}" destId="{C8EB8DA7-B60A-A74D-B15E-03E7572D0E9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4B217B-C1B8-E241-B78D-5354C71ACB4E}" type="doc">
      <dgm:prSet loTypeId="urn:microsoft.com/office/officeart/2005/8/layout/default" loCatId="list" qsTypeId="urn:microsoft.com/office/officeart/2005/8/quickstyle/simple3" qsCatId="simple" csTypeId="urn:microsoft.com/office/officeart/2005/8/colors/accent1_2" csCatId="accent1"/>
      <dgm:spPr/>
      <dgm:t>
        <a:bodyPr/>
        <a:lstStyle/>
        <a:p>
          <a:endParaRPr lang="it-IT"/>
        </a:p>
      </dgm:t>
    </dgm:pt>
    <dgm:pt modelId="{E121A570-0F41-5048-B357-D499B2D0F944}">
      <dgm:prSet custT="1"/>
      <dgm:spPr/>
      <dgm:t>
        <a:bodyPr/>
        <a:lstStyle/>
        <a:p>
          <a:r>
            <a:rPr lang="de-CH" sz="2000"/>
            <a:t>Contextualization of approaches</a:t>
          </a:r>
          <a:endParaRPr lang="it-CH" sz="2000"/>
        </a:p>
      </dgm:t>
    </dgm:pt>
    <dgm:pt modelId="{AB213ED5-FE2B-0548-820E-19B08FBB866E}" type="parTrans" cxnId="{48833C00-BF76-E14C-B4BF-67C13A3AB66B}">
      <dgm:prSet/>
      <dgm:spPr/>
      <dgm:t>
        <a:bodyPr/>
        <a:lstStyle/>
        <a:p>
          <a:endParaRPr lang="it-IT"/>
        </a:p>
      </dgm:t>
    </dgm:pt>
    <dgm:pt modelId="{AF12C585-7BFA-A34E-B024-30337AA16C9E}" type="sibTrans" cxnId="{48833C00-BF76-E14C-B4BF-67C13A3AB66B}">
      <dgm:prSet/>
      <dgm:spPr/>
      <dgm:t>
        <a:bodyPr/>
        <a:lstStyle/>
        <a:p>
          <a:endParaRPr lang="it-IT"/>
        </a:p>
      </dgm:t>
    </dgm:pt>
    <dgm:pt modelId="{4A30D5A7-B0D4-EA48-8953-0BC36B102C61}">
      <dgm:prSet custT="1"/>
      <dgm:spPr/>
      <dgm:t>
        <a:bodyPr/>
        <a:lstStyle/>
        <a:p>
          <a:r>
            <a:rPr lang="en-US" sz="2000"/>
            <a:t>To ensure monitoring and accountability mechanisms </a:t>
          </a:r>
          <a:endParaRPr lang="it-CH" sz="2000"/>
        </a:p>
      </dgm:t>
    </dgm:pt>
    <dgm:pt modelId="{925FF7A2-10D9-CC48-AAD7-9C9D39418F70}" type="parTrans" cxnId="{4649EE54-A682-6645-AACC-D542CD8D95EC}">
      <dgm:prSet/>
      <dgm:spPr/>
      <dgm:t>
        <a:bodyPr/>
        <a:lstStyle/>
        <a:p>
          <a:endParaRPr lang="it-IT"/>
        </a:p>
      </dgm:t>
    </dgm:pt>
    <dgm:pt modelId="{444F2C39-71BF-4F45-8829-1D8801F37F18}" type="sibTrans" cxnId="{4649EE54-A682-6645-AACC-D542CD8D95EC}">
      <dgm:prSet/>
      <dgm:spPr/>
      <dgm:t>
        <a:bodyPr/>
        <a:lstStyle/>
        <a:p>
          <a:endParaRPr lang="it-IT"/>
        </a:p>
      </dgm:t>
    </dgm:pt>
    <dgm:pt modelId="{5AB083A9-F55F-D34A-B6D4-A7A819406014}" type="pres">
      <dgm:prSet presAssocID="{064B217B-C1B8-E241-B78D-5354C71ACB4E}" presName="diagram" presStyleCnt="0">
        <dgm:presLayoutVars>
          <dgm:dir/>
          <dgm:resizeHandles val="exact"/>
        </dgm:presLayoutVars>
      </dgm:prSet>
      <dgm:spPr/>
    </dgm:pt>
    <dgm:pt modelId="{8BAB7C49-FB14-184B-9D08-5A0563141BE4}" type="pres">
      <dgm:prSet presAssocID="{E121A570-0F41-5048-B357-D499B2D0F944}" presName="node" presStyleLbl="node1" presStyleIdx="0" presStyleCnt="2">
        <dgm:presLayoutVars>
          <dgm:bulletEnabled val="1"/>
        </dgm:presLayoutVars>
      </dgm:prSet>
      <dgm:spPr/>
    </dgm:pt>
    <dgm:pt modelId="{AC389320-37F1-6945-8F46-215C8C537C0D}" type="pres">
      <dgm:prSet presAssocID="{AF12C585-7BFA-A34E-B024-30337AA16C9E}" presName="sibTrans" presStyleCnt="0"/>
      <dgm:spPr/>
    </dgm:pt>
    <dgm:pt modelId="{8026D3FE-A845-124F-B366-BC9D6499C353}" type="pres">
      <dgm:prSet presAssocID="{4A30D5A7-B0D4-EA48-8953-0BC36B102C61}" presName="node" presStyleLbl="node1" presStyleIdx="1" presStyleCnt="2">
        <dgm:presLayoutVars>
          <dgm:bulletEnabled val="1"/>
        </dgm:presLayoutVars>
      </dgm:prSet>
      <dgm:spPr/>
    </dgm:pt>
  </dgm:ptLst>
  <dgm:cxnLst>
    <dgm:cxn modelId="{48833C00-BF76-E14C-B4BF-67C13A3AB66B}" srcId="{064B217B-C1B8-E241-B78D-5354C71ACB4E}" destId="{E121A570-0F41-5048-B357-D499B2D0F944}" srcOrd="0" destOrd="0" parTransId="{AB213ED5-FE2B-0548-820E-19B08FBB866E}" sibTransId="{AF12C585-7BFA-A34E-B024-30337AA16C9E}"/>
    <dgm:cxn modelId="{8D774803-35A8-B74C-A83D-A9543A63F094}" type="presOf" srcId="{064B217B-C1B8-E241-B78D-5354C71ACB4E}" destId="{5AB083A9-F55F-D34A-B6D4-A7A819406014}" srcOrd="0" destOrd="0" presId="urn:microsoft.com/office/officeart/2005/8/layout/default"/>
    <dgm:cxn modelId="{C304DB4E-C312-7B4B-AF63-8CBA68267059}" type="presOf" srcId="{E121A570-0F41-5048-B357-D499B2D0F944}" destId="{8BAB7C49-FB14-184B-9D08-5A0563141BE4}" srcOrd="0" destOrd="0" presId="urn:microsoft.com/office/officeart/2005/8/layout/default"/>
    <dgm:cxn modelId="{4649EE54-A682-6645-AACC-D542CD8D95EC}" srcId="{064B217B-C1B8-E241-B78D-5354C71ACB4E}" destId="{4A30D5A7-B0D4-EA48-8953-0BC36B102C61}" srcOrd="1" destOrd="0" parTransId="{925FF7A2-10D9-CC48-AAD7-9C9D39418F70}" sibTransId="{444F2C39-71BF-4F45-8829-1D8801F37F18}"/>
    <dgm:cxn modelId="{C962F2C5-51D0-C242-8A03-FD02CC77B11B}" type="presOf" srcId="{4A30D5A7-B0D4-EA48-8953-0BC36B102C61}" destId="{8026D3FE-A845-124F-B366-BC9D6499C353}" srcOrd="0" destOrd="0" presId="urn:microsoft.com/office/officeart/2005/8/layout/default"/>
    <dgm:cxn modelId="{C22A689F-E967-964D-9A2E-8F856D493767}" type="presParOf" srcId="{5AB083A9-F55F-D34A-B6D4-A7A819406014}" destId="{8BAB7C49-FB14-184B-9D08-5A0563141BE4}" srcOrd="0" destOrd="0" presId="urn:microsoft.com/office/officeart/2005/8/layout/default"/>
    <dgm:cxn modelId="{5B344EFF-212B-E446-A591-EF6CD93386CE}" type="presParOf" srcId="{5AB083A9-F55F-D34A-B6D4-A7A819406014}" destId="{AC389320-37F1-6945-8F46-215C8C537C0D}" srcOrd="1" destOrd="0" presId="urn:microsoft.com/office/officeart/2005/8/layout/default"/>
    <dgm:cxn modelId="{E7F75C75-F27A-094C-B464-2C448CEAD292}" type="presParOf" srcId="{5AB083A9-F55F-D34A-B6D4-A7A819406014}" destId="{8026D3FE-A845-124F-B366-BC9D6499C35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7A95-A115-41A9-92A7-B6CE212C2050}">
      <dsp:nvSpPr>
        <dsp:cNvPr id="0" name=""/>
        <dsp:cNvSpPr/>
      </dsp:nvSpPr>
      <dsp:spPr>
        <a:xfrm>
          <a:off x="579964" y="583338"/>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F5676-2AF2-42DF-AFF0-967F9317BC15}">
      <dsp:nvSpPr>
        <dsp:cNvPr id="0" name=""/>
        <dsp:cNvSpPr/>
      </dsp:nvSpPr>
      <dsp:spPr>
        <a:xfrm>
          <a:off x="739468" y="742842"/>
          <a:ext cx="429433" cy="42943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84192-276C-4CA0-8A00-B83B63F2DBCA}">
      <dsp:nvSpPr>
        <dsp:cNvPr id="0" name=""/>
        <dsp:cNvSpPr/>
      </dsp:nvSpPr>
      <dsp:spPr>
        <a:xfrm>
          <a:off x="3609" y="1564901"/>
          <a:ext cx="1901151" cy="5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kern="1200" dirty="0" err="1">
              <a:latin typeface="+mj-lt"/>
            </a:rPr>
            <a:t>Résumé</a:t>
          </a:r>
          <a:r>
            <a:rPr lang="it-CH" sz="1200" b="0" kern="1200" dirty="0">
              <a:latin typeface="+mj-lt"/>
            </a:rPr>
            <a:t> I </a:t>
          </a:r>
          <a:r>
            <a:rPr lang="it-CH" sz="1200" b="0" kern="1200" dirty="0" err="1">
              <a:latin typeface="+mj-lt"/>
            </a:rPr>
            <a:t>Zusammenfassung</a:t>
          </a:r>
          <a:r>
            <a:rPr lang="it-CH" sz="1200" b="0" kern="1200" dirty="0">
              <a:latin typeface="+mj-lt"/>
            </a:rPr>
            <a:t> </a:t>
          </a:r>
        </a:p>
        <a:p>
          <a:pPr marL="0" lvl="0" indent="0" algn="ctr" defTabSz="533400">
            <a:lnSpc>
              <a:spcPct val="100000"/>
            </a:lnSpc>
            <a:spcBef>
              <a:spcPct val="0"/>
            </a:spcBef>
            <a:spcAft>
              <a:spcPct val="35000"/>
            </a:spcAft>
            <a:buNone/>
            <a:defRPr cap="all"/>
          </a:pPr>
          <a:r>
            <a:rPr lang="it-CH" sz="1200" i="0" kern="1200" cap="none" dirty="0">
              <a:latin typeface="+mj-lt"/>
            </a:rPr>
            <a:t>(SLIDE 3)</a:t>
          </a:r>
          <a:endParaRPr lang="en-US" sz="1200" i="0" kern="1200" cap="none" dirty="0">
            <a:latin typeface="+mj-lt"/>
          </a:endParaRPr>
        </a:p>
      </dsp:txBody>
      <dsp:txXfrm>
        <a:off x="3609" y="1564901"/>
        <a:ext cx="1901151" cy="521934"/>
      </dsp:txXfrm>
    </dsp:sp>
    <dsp:sp modelId="{9409663C-5D0D-4F8A-85D9-A9CF497A9E89}">
      <dsp:nvSpPr>
        <dsp:cNvPr id="0" name=""/>
        <dsp:cNvSpPr/>
      </dsp:nvSpPr>
      <dsp:spPr>
        <a:xfrm>
          <a:off x="2358734" y="583338"/>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CD34CF-10C7-4CC8-A8C9-70B2765B9AA3}">
      <dsp:nvSpPr>
        <dsp:cNvPr id="0" name=""/>
        <dsp:cNvSpPr/>
      </dsp:nvSpPr>
      <dsp:spPr>
        <a:xfrm>
          <a:off x="2518237" y="742842"/>
          <a:ext cx="429433" cy="429433"/>
        </a:xfrm>
        <a:prstGeom prst="rect">
          <a:avLst/>
        </a:prstGeom>
        <a:blipFill dpi="0" rotWithShape="1">
          <a:blip xmlns:r="http://schemas.openxmlformats.org/officeDocument/2006/relationships" r:embed="rId3" cstate="print">
            <a:duotone>
              <a:schemeClr val="accent1">
                <a:hueOff val="-106270"/>
                <a:satOff val="-5067"/>
                <a:lumOff val="6466"/>
                <a:alphaOff val="0"/>
                <a:shade val="20000"/>
                <a:satMod val="200000"/>
              </a:schemeClr>
              <a:schemeClr val="accent1">
                <a:hueOff val="-106270"/>
                <a:satOff val="-5067"/>
                <a:lumOff val="6466"/>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A6518-67C8-4BE7-BE86-D0CBED51A2EA}">
      <dsp:nvSpPr>
        <dsp:cNvPr id="0" name=""/>
        <dsp:cNvSpPr/>
      </dsp:nvSpPr>
      <dsp:spPr>
        <a:xfrm>
          <a:off x="2126520" y="1599458"/>
          <a:ext cx="1226953" cy="5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i="0" kern="1200" cap="none" dirty="0">
              <a:latin typeface="+mj-lt"/>
            </a:rPr>
            <a:t>POWERPOINT HELVETAS</a:t>
          </a:r>
        </a:p>
        <a:p>
          <a:pPr marL="0" lvl="0" indent="0" algn="ctr" defTabSz="533400">
            <a:lnSpc>
              <a:spcPct val="100000"/>
            </a:lnSpc>
            <a:spcBef>
              <a:spcPct val="0"/>
            </a:spcBef>
            <a:spcAft>
              <a:spcPct val="35000"/>
            </a:spcAft>
            <a:buNone/>
            <a:defRPr cap="all"/>
          </a:pPr>
          <a:r>
            <a:rPr lang="en-US" sz="1200" i="0" kern="1200" cap="none" dirty="0">
              <a:latin typeface="+mj-lt"/>
            </a:rPr>
            <a:t>(SLIDE 4)</a:t>
          </a:r>
          <a:endParaRPr lang="en-US" sz="1200" b="0" i="0" kern="1200" cap="none" noProof="0" dirty="0">
            <a:latin typeface="+mj-lt"/>
            <a:ea typeface="+mj-lt"/>
            <a:cs typeface="+mj-lt"/>
          </a:endParaRPr>
        </a:p>
      </dsp:txBody>
      <dsp:txXfrm>
        <a:off x="2126520" y="1599458"/>
        <a:ext cx="1226953" cy="521934"/>
      </dsp:txXfrm>
    </dsp:sp>
    <dsp:sp modelId="{CC13FF34-82B3-4A35-B67E-2F1963CF7FF3}">
      <dsp:nvSpPr>
        <dsp:cNvPr id="0" name=""/>
        <dsp:cNvSpPr/>
      </dsp:nvSpPr>
      <dsp:spPr>
        <a:xfrm>
          <a:off x="4158508" y="583338"/>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EE3DFA-9DAB-4950-AA30-D6474AB19D1C}">
      <dsp:nvSpPr>
        <dsp:cNvPr id="0" name=""/>
        <dsp:cNvSpPr/>
      </dsp:nvSpPr>
      <dsp:spPr>
        <a:xfrm>
          <a:off x="4318012" y="742842"/>
          <a:ext cx="429433" cy="429433"/>
        </a:xfrm>
        <a:prstGeom prst="rect">
          <a:avLst/>
        </a:prstGeom>
        <a:blipFill>
          <a:blip xmlns:r="http://schemas.openxmlformats.org/officeDocument/2006/relationships" r:embed="rId4" cstate="print">
            <a:duotone>
              <a:schemeClr val="accent1">
                <a:hueOff val="-212540"/>
                <a:satOff val="-10134"/>
                <a:lumOff val="12932"/>
                <a:alphaOff val="0"/>
                <a:shade val="20000"/>
                <a:satMod val="200000"/>
              </a:schemeClr>
              <a:schemeClr val="accent1">
                <a:hueOff val="-212540"/>
                <a:satOff val="-10134"/>
                <a:lumOff val="12932"/>
                <a:alphaOff val="0"/>
                <a:tint val="12000"/>
                <a:satMod val="190000"/>
              </a:schemeClr>
            </a:duotone>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26E14-FA27-4868-BD3D-9EBDEF3DB5DF}">
      <dsp:nvSpPr>
        <dsp:cNvPr id="0" name=""/>
        <dsp:cNvSpPr/>
      </dsp:nvSpPr>
      <dsp:spPr>
        <a:xfrm>
          <a:off x="3617968" y="1577203"/>
          <a:ext cx="1943162" cy="5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kern="1200" cap="none" noProof="0" dirty="0">
              <a:latin typeface="+mj-lt"/>
            </a:rPr>
            <a:t>POWERPOINT CARITAS &amp; SWISS WATER AND SANITATION CONSORTIUM</a:t>
          </a:r>
        </a:p>
        <a:p>
          <a:pPr marL="0" lvl="0" indent="0" algn="ctr" defTabSz="533400">
            <a:lnSpc>
              <a:spcPct val="100000"/>
            </a:lnSpc>
            <a:spcBef>
              <a:spcPct val="0"/>
            </a:spcBef>
            <a:spcAft>
              <a:spcPct val="35000"/>
            </a:spcAft>
            <a:buNone/>
            <a:defRPr cap="all"/>
          </a:pPr>
          <a:r>
            <a:rPr lang="en-US" sz="1200" b="0" i="0" kern="1200" cap="none" noProof="0" dirty="0">
              <a:latin typeface="+mj-lt"/>
            </a:rPr>
            <a:t>(SLIDE 13)</a:t>
          </a:r>
          <a:endParaRPr lang="en-GB" sz="1200" i="0" kern="1200" cap="none" dirty="0">
            <a:latin typeface="+mj-lt"/>
          </a:endParaRPr>
        </a:p>
      </dsp:txBody>
      <dsp:txXfrm>
        <a:off x="3617968" y="1577203"/>
        <a:ext cx="1943162" cy="521934"/>
      </dsp:txXfrm>
    </dsp:sp>
    <dsp:sp modelId="{39B8EFA1-DECE-EE47-8943-B688C6FC1E68}">
      <dsp:nvSpPr>
        <dsp:cNvPr id="0" name=""/>
        <dsp:cNvSpPr/>
      </dsp:nvSpPr>
      <dsp:spPr>
        <a:xfrm>
          <a:off x="6236053" y="583338"/>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5F432-C947-D44E-917C-B1F1EC01992E}">
      <dsp:nvSpPr>
        <dsp:cNvPr id="0" name=""/>
        <dsp:cNvSpPr/>
      </dsp:nvSpPr>
      <dsp:spPr>
        <a:xfrm>
          <a:off x="6395557" y="742842"/>
          <a:ext cx="429433" cy="42943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BD029-C84D-E848-84B8-1CE8D3EE3D27}">
      <dsp:nvSpPr>
        <dsp:cNvPr id="0" name=""/>
        <dsp:cNvSpPr/>
      </dsp:nvSpPr>
      <dsp:spPr>
        <a:xfrm>
          <a:off x="5719027" y="1564901"/>
          <a:ext cx="1782492" cy="5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0" i="0" kern="1200" cap="none" noProof="0" dirty="0">
              <a:latin typeface="+mj-lt"/>
            </a:rPr>
            <a:t>QUESTIONS DE CONCLUSION I ABSCHLIESSENDE FRAGEN</a:t>
          </a:r>
        </a:p>
        <a:p>
          <a:pPr marL="0" lvl="0" indent="0" algn="ctr" defTabSz="533400">
            <a:lnSpc>
              <a:spcPct val="100000"/>
            </a:lnSpc>
            <a:spcBef>
              <a:spcPct val="0"/>
            </a:spcBef>
            <a:spcAft>
              <a:spcPct val="35000"/>
            </a:spcAft>
            <a:buNone/>
            <a:defRPr cap="all"/>
          </a:pPr>
          <a:r>
            <a:rPr lang="en-GB" sz="1200" i="0" kern="1200" cap="none" noProof="0" dirty="0">
              <a:latin typeface="+mj-lt"/>
            </a:rPr>
            <a:t>(SLIDE 52)</a:t>
          </a:r>
        </a:p>
      </dsp:txBody>
      <dsp:txXfrm>
        <a:off x="5719027" y="1564901"/>
        <a:ext cx="1782492" cy="521934"/>
      </dsp:txXfrm>
    </dsp:sp>
    <dsp:sp modelId="{FDB92C3A-EFCE-411D-880C-AC5ECC1FBA91}">
      <dsp:nvSpPr>
        <dsp:cNvPr id="0" name=""/>
        <dsp:cNvSpPr/>
      </dsp:nvSpPr>
      <dsp:spPr>
        <a:xfrm>
          <a:off x="7955492" y="583338"/>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A3DDE-8820-4D08-8281-F5708B569909}">
      <dsp:nvSpPr>
        <dsp:cNvPr id="0" name=""/>
        <dsp:cNvSpPr/>
      </dsp:nvSpPr>
      <dsp:spPr>
        <a:xfrm>
          <a:off x="8114996" y="742842"/>
          <a:ext cx="429433" cy="429433"/>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E9D7C-D329-4B03-B804-B0CA96C4249A}">
      <dsp:nvSpPr>
        <dsp:cNvPr id="0" name=""/>
        <dsp:cNvSpPr/>
      </dsp:nvSpPr>
      <dsp:spPr>
        <a:xfrm>
          <a:off x="7787253" y="1591164"/>
          <a:ext cx="1226953" cy="5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i="0" kern="1200" cap="none" dirty="0">
              <a:latin typeface="+mj-lt"/>
            </a:rPr>
            <a:t>PHOTOS I FOTOS</a:t>
          </a:r>
        </a:p>
        <a:p>
          <a:pPr marL="0" lvl="0" indent="0" algn="ctr" defTabSz="533400">
            <a:lnSpc>
              <a:spcPct val="100000"/>
            </a:lnSpc>
            <a:spcBef>
              <a:spcPct val="0"/>
            </a:spcBef>
            <a:spcAft>
              <a:spcPct val="35000"/>
            </a:spcAft>
            <a:buNone/>
            <a:defRPr cap="all"/>
          </a:pPr>
          <a:r>
            <a:rPr lang="it-CH" sz="1200" i="0" kern="1200" cap="none" dirty="0">
              <a:latin typeface="+mj-lt"/>
            </a:rPr>
            <a:t>(SLIDE 54)</a:t>
          </a:r>
          <a:endParaRPr lang="en-US" sz="1200" i="0" kern="1200" cap="none" dirty="0">
            <a:latin typeface="+mj-lt"/>
          </a:endParaRPr>
        </a:p>
      </dsp:txBody>
      <dsp:txXfrm>
        <a:off x="7787253" y="1591164"/>
        <a:ext cx="1226953" cy="521934"/>
      </dsp:txXfrm>
    </dsp:sp>
    <dsp:sp modelId="{664BA415-8676-4E55-B313-F73C9647A01B}">
      <dsp:nvSpPr>
        <dsp:cNvPr id="0" name=""/>
        <dsp:cNvSpPr/>
      </dsp:nvSpPr>
      <dsp:spPr>
        <a:xfrm>
          <a:off x="9803627" y="574054"/>
          <a:ext cx="748441" cy="748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61C63-7C78-4187-9905-99EE7CD664A6}">
      <dsp:nvSpPr>
        <dsp:cNvPr id="0" name=""/>
        <dsp:cNvSpPr/>
      </dsp:nvSpPr>
      <dsp:spPr>
        <a:xfrm>
          <a:off x="9963131" y="733558"/>
          <a:ext cx="429433" cy="429433"/>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23846-BB0D-4014-8EA4-5A6955A6FB66}">
      <dsp:nvSpPr>
        <dsp:cNvPr id="0" name=""/>
        <dsp:cNvSpPr/>
      </dsp:nvSpPr>
      <dsp:spPr>
        <a:xfrm>
          <a:off x="9157907" y="1580719"/>
          <a:ext cx="2039883" cy="55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i="0" kern="1200" cap="none" dirty="0">
              <a:latin typeface="+mj-lt"/>
            </a:rPr>
            <a:t>VISUELLE ZUSAMMENFASSUNGEN I RÉSUMÉS VISUELS</a:t>
          </a:r>
        </a:p>
        <a:p>
          <a:pPr marL="0" lvl="0" indent="0" algn="ctr" defTabSz="533400">
            <a:lnSpc>
              <a:spcPct val="100000"/>
            </a:lnSpc>
            <a:spcBef>
              <a:spcPct val="0"/>
            </a:spcBef>
            <a:spcAft>
              <a:spcPct val="35000"/>
            </a:spcAft>
            <a:buNone/>
            <a:defRPr cap="all"/>
          </a:pPr>
          <a:r>
            <a:rPr lang="it-CH" sz="1200" i="0" kern="1200" cap="none" dirty="0">
              <a:latin typeface="+mj-lt"/>
            </a:rPr>
            <a:t>(SLIDE 58)</a:t>
          </a:r>
        </a:p>
      </dsp:txBody>
      <dsp:txXfrm>
        <a:off x="9157907" y="1580719"/>
        <a:ext cx="2039883" cy="559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4A909-2249-884A-9051-569EFA9A682F}">
      <dsp:nvSpPr>
        <dsp:cNvPr id="0" name=""/>
        <dsp:cNvSpPr/>
      </dsp:nvSpPr>
      <dsp:spPr>
        <a:xfrm>
          <a:off x="0" y="18319"/>
          <a:ext cx="11700255" cy="49679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community must be involved in the activities of the school.</a:t>
          </a:r>
        </a:p>
      </dsp:txBody>
      <dsp:txXfrm>
        <a:off x="24252" y="42571"/>
        <a:ext cx="11651751" cy="448293"/>
      </dsp:txXfrm>
    </dsp:sp>
    <dsp:sp modelId="{B3144BA4-9DCA-C749-9D57-82A445A32886}">
      <dsp:nvSpPr>
        <dsp:cNvPr id="0" name=""/>
        <dsp:cNvSpPr/>
      </dsp:nvSpPr>
      <dsp:spPr>
        <a:xfrm>
          <a:off x="0" y="638957"/>
          <a:ext cx="11700255" cy="8804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It is very important to contextualize Menstrual Hygiene Management appropriately to the local culture. Participation and inclusion of fathers in discussions around puberty. MHM is not a “girl’s problem” since puberty and change of the body is universal. Puberty is also a joyful event since family life and reproduction is very important in almost all of the cultural setting we’re working.</a:t>
          </a:r>
        </a:p>
      </dsp:txBody>
      <dsp:txXfrm>
        <a:off x="42979" y="681936"/>
        <a:ext cx="11614297" cy="794467"/>
      </dsp:txXfrm>
    </dsp:sp>
    <dsp:sp modelId="{D87CC8AD-FFFB-7645-B89A-5593D08F82D0}">
      <dsp:nvSpPr>
        <dsp:cNvPr id="0" name=""/>
        <dsp:cNvSpPr/>
      </dsp:nvSpPr>
      <dsp:spPr>
        <a:xfrm>
          <a:off x="0" y="1643222"/>
          <a:ext cx="11700255" cy="48927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Sustainable approach based on multiplier effect. The children are strengthened and spread the word to their families and communities.</a:t>
          </a:r>
        </a:p>
      </dsp:txBody>
      <dsp:txXfrm>
        <a:off x="23885" y="1667107"/>
        <a:ext cx="11652485" cy="441508"/>
      </dsp:txXfrm>
    </dsp:sp>
    <dsp:sp modelId="{B966D23B-1941-6F44-AC28-5437C444610D}">
      <dsp:nvSpPr>
        <dsp:cNvPr id="0" name=""/>
        <dsp:cNvSpPr/>
      </dsp:nvSpPr>
      <dsp:spPr>
        <a:xfrm>
          <a:off x="0" y="2256340"/>
          <a:ext cx="11700255" cy="5056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School as a starting point for behavioral change.</a:t>
          </a:r>
        </a:p>
      </dsp:txBody>
      <dsp:txXfrm>
        <a:off x="24685" y="2281025"/>
        <a:ext cx="11650885" cy="456310"/>
      </dsp:txXfrm>
    </dsp:sp>
    <dsp:sp modelId="{ABFA2E7D-B03B-D84D-8841-CA9E6172EF1A}">
      <dsp:nvSpPr>
        <dsp:cNvPr id="0" name=""/>
        <dsp:cNvSpPr/>
      </dsp:nvSpPr>
      <dsp:spPr>
        <a:xfrm>
          <a:off x="0" y="2885861"/>
          <a:ext cx="11700255" cy="73738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blue school approach is not only about WASH but a holistic approach to improve the entire school environment. It’s also about learning by doing and applying practically the theoretically learned.</a:t>
          </a:r>
        </a:p>
      </dsp:txBody>
      <dsp:txXfrm>
        <a:off x="35996" y="2921857"/>
        <a:ext cx="11628263" cy="665390"/>
      </dsp:txXfrm>
    </dsp:sp>
    <dsp:sp modelId="{89BEEAE9-69AF-E048-BF3A-B54A5B0501CB}">
      <dsp:nvSpPr>
        <dsp:cNvPr id="0" name=""/>
        <dsp:cNvSpPr/>
      </dsp:nvSpPr>
      <dsp:spPr>
        <a:xfrm>
          <a:off x="0" y="3747084"/>
          <a:ext cx="11700255" cy="41219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 Switzerland we made the same public health/hygiene efforts in the 1950’s and 1960’s in public schools.</a:t>
          </a:r>
        </a:p>
      </dsp:txBody>
      <dsp:txXfrm>
        <a:off x="20122" y="3767206"/>
        <a:ext cx="11660011" cy="371953"/>
      </dsp:txXfrm>
    </dsp:sp>
    <dsp:sp modelId="{C8EB8DA7-B60A-A74D-B15E-03E7572D0E94}">
      <dsp:nvSpPr>
        <dsp:cNvPr id="0" name=""/>
        <dsp:cNvSpPr/>
      </dsp:nvSpPr>
      <dsp:spPr>
        <a:xfrm>
          <a:off x="0" y="4283121"/>
          <a:ext cx="11700255" cy="44708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Menstrual Hygiene Management is an issue which is discussed in Switzerland and all other countries too.</a:t>
          </a:r>
        </a:p>
      </dsp:txBody>
      <dsp:txXfrm>
        <a:off x="21825" y="4304946"/>
        <a:ext cx="11656605" cy="403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B7C49-FB14-184B-9D08-5A0563141BE4}">
      <dsp:nvSpPr>
        <dsp:cNvPr id="0" name=""/>
        <dsp:cNvSpPr/>
      </dsp:nvSpPr>
      <dsp:spPr>
        <a:xfrm>
          <a:off x="701064" y="16"/>
          <a:ext cx="2719511" cy="163170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CH" sz="2000" kern="1200"/>
            <a:t>Contextualization of approaches</a:t>
          </a:r>
          <a:endParaRPr lang="it-CH" sz="2000" kern="1200"/>
        </a:p>
      </dsp:txBody>
      <dsp:txXfrm>
        <a:off x="701064" y="16"/>
        <a:ext cx="2719511" cy="1631706"/>
      </dsp:txXfrm>
    </dsp:sp>
    <dsp:sp modelId="{8026D3FE-A845-124F-B366-BC9D6499C353}">
      <dsp:nvSpPr>
        <dsp:cNvPr id="0" name=""/>
        <dsp:cNvSpPr/>
      </dsp:nvSpPr>
      <dsp:spPr>
        <a:xfrm>
          <a:off x="3692527" y="16"/>
          <a:ext cx="2719511" cy="163170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To ensure monitoring and accountability mechanisms </a:t>
          </a:r>
          <a:endParaRPr lang="it-CH" sz="2000" kern="1200"/>
        </a:p>
      </dsp:txBody>
      <dsp:txXfrm>
        <a:off x="3692527" y="16"/>
        <a:ext cx="2719511" cy="163170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C174B-13F5-9444-A00F-FF26C8C695E1}" type="datetimeFigureOut">
              <a:rPr lang="it-CH" smtClean="0"/>
              <a:t>27.01.22</a:t>
            </a:fld>
            <a:endParaRPr lang="it-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3DE2D-D566-1B4F-BAD4-F732AE2EF332}" type="slidenum">
              <a:rPr lang="it-CH" smtClean="0"/>
              <a:t>‹N°›</a:t>
            </a:fld>
            <a:endParaRPr lang="it-CH"/>
          </a:p>
        </p:txBody>
      </p:sp>
    </p:spTree>
    <p:extLst>
      <p:ext uri="{BB962C8B-B14F-4D97-AF65-F5344CB8AC3E}">
        <p14:creationId xmlns:p14="http://schemas.microsoft.com/office/powerpoint/2010/main" val="274593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5E41E-99DF-4CA7-A6E9-2BABB64ED5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1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28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CH"/>
              <a:t>Stabilisation</a:t>
            </a:r>
            <a:r>
              <a:rPr lang="fr-CH" baseline="0"/>
              <a:t> des sols contre l’</a:t>
            </a:r>
            <a:r>
              <a:rPr lang="fr-CH" baseline="0" err="1"/>
              <a:t>erosion</a:t>
            </a:r>
            <a:r>
              <a:rPr lang="fr-CH" baseline="0"/>
              <a:t> avec l’horticulture et les canaux d’infiltration, </a:t>
            </a:r>
            <a:r>
              <a:rPr lang="fr-CH"/>
              <a:t>plantation des arbres</a:t>
            </a:r>
            <a:r>
              <a:rPr lang="fr-CH" baseline="0"/>
              <a:t> (</a:t>
            </a:r>
            <a:r>
              <a:rPr lang="fr-CH" baseline="0" err="1"/>
              <a:t>Helvetas</a:t>
            </a:r>
            <a:r>
              <a:rPr lang="fr-CH" baseline="0"/>
              <a:t>)</a:t>
            </a:r>
          </a:p>
          <a:p>
            <a:endParaRPr lang="fr-CH"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03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 Concept Brief (this document), to share with parties interested to learn more about the Blue School concept. The Concept Brief defines a Blue School and its different components and provides a road map on how best to engage government institutions and build ownership of the school stakeholders and ensure sustainability.</a:t>
            </a:r>
          </a:p>
          <a:p>
            <a:r>
              <a:rPr lang="en-US"/>
              <a:t>-	A Catalogue of Technologies, aimed to support project staff, education authorities and school stakeholders to design the intervention in a particular school. It provides references to low costs technologies that can be implemented in a schoolyard or its surroundings with particular focus on sustainable land and water management, gardening and waste management.</a:t>
            </a:r>
          </a:p>
          <a:p>
            <a:r>
              <a:rPr lang="en-US"/>
              <a:t>-	A Catalogue of Practical Exercises, aimed to give ideas to teachers on hands-on exercises that complement the theoretical lessons and use simple materials at little to no cost.</a:t>
            </a:r>
          </a:p>
          <a:p>
            <a:r>
              <a:rPr lang="en-US"/>
              <a:t>-	A Facilitator’s Guide, for teachers, with suggested learning objectives for each topic. The guide provides a visual support for each topic and ideas on how to introduce or strengthen extra-curricular activities—including overlooked topics such as gender, menstrual hygiene management and transformation of waste into resources. It is linked to the Catalogue of Practical Exercises. The Facilitator’s Guide also includes profiles of women and men who are professionals in relevant sectors.</a:t>
            </a:r>
          </a:p>
          <a:p>
            <a:endParaRPr lang="de-CH"/>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058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H" baseline="0"/>
          </a:p>
        </p:txBody>
      </p:sp>
      <p:sp>
        <p:nvSpPr>
          <p:cNvPr id="4" name="Slide Number Placeholder 3"/>
          <p:cNvSpPr>
            <a:spLocks noGrp="1"/>
          </p:cNvSpPr>
          <p:nvPr>
            <p:ph type="sldNum" sz="quarter" idx="10"/>
          </p:nvPr>
        </p:nvSpPr>
        <p:spPr/>
        <p:txBody>
          <a:bodyPr/>
          <a:lstStyle/>
          <a:p>
            <a:fld id="{7F3C401C-9DCA-46D5-A0AA-8E6301BD261C}" type="slidenum">
              <a:rPr lang="en-GB" smtClean="0"/>
              <a:t>43</a:t>
            </a:fld>
            <a:endParaRPr lang="en-GB"/>
          </a:p>
        </p:txBody>
      </p:sp>
    </p:spTree>
    <p:extLst>
      <p:ext uri="{BB962C8B-B14F-4D97-AF65-F5344CB8AC3E}">
        <p14:creationId xmlns:p14="http://schemas.microsoft.com/office/powerpoint/2010/main" val="1179505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CH"/>
              <a:t>Recommended </a:t>
            </a:r>
            <a:r>
              <a:rPr lang="de-CH" err="1"/>
              <a:t>indicators</a:t>
            </a:r>
            <a:r>
              <a:rPr lang="de-CH"/>
              <a:t> </a:t>
            </a:r>
            <a:r>
              <a:rPr lang="de-CH" err="1"/>
              <a:t>and</a:t>
            </a:r>
            <a:r>
              <a:rPr lang="de-CH"/>
              <a:t> </a:t>
            </a:r>
            <a:r>
              <a:rPr lang="de-CH" err="1"/>
              <a:t>factors</a:t>
            </a:r>
            <a:r>
              <a:rPr lang="de-CH"/>
              <a:t> </a:t>
            </a:r>
            <a:r>
              <a:rPr lang="de-CH" err="1"/>
              <a:t>for</a:t>
            </a:r>
            <a:r>
              <a:rPr lang="de-CH"/>
              <a:t> </a:t>
            </a:r>
            <a:r>
              <a:rPr lang="de-CH" err="1"/>
              <a:t>success</a:t>
            </a:r>
            <a:r>
              <a:rPr lang="de-CH"/>
              <a:t>: </a:t>
            </a:r>
          </a:p>
          <a:p>
            <a:r>
              <a:rPr lang="de-CH"/>
              <a:t>-&gt;</a:t>
            </a:r>
            <a:r>
              <a:rPr lang="de-CH" baseline="0"/>
              <a:t> </a:t>
            </a:r>
            <a:r>
              <a:rPr lang="de-CH" baseline="0" err="1"/>
              <a:t>give</a:t>
            </a:r>
            <a:r>
              <a:rPr lang="de-CH" baseline="0"/>
              <a:t> </a:t>
            </a:r>
            <a:r>
              <a:rPr lang="de-CH" baseline="0" err="1"/>
              <a:t>examples</a:t>
            </a:r>
            <a:r>
              <a:rPr lang="de-CH" baseline="0"/>
              <a:t> </a:t>
            </a:r>
            <a:r>
              <a:rPr lang="de-CH" baseline="0" err="1"/>
              <a:t>orally</a:t>
            </a:r>
            <a:r>
              <a:rPr lang="de-CH" baseline="0"/>
              <a:t> </a:t>
            </a:r>
          </a:p>
          <a:p>
            <a:endParaRPr lang="de-CH" baseline="0"/>
          </a:p>
          <a:p>
            <a:r>
              <a:rPr lang="de-CH" baseline="0"/>
              <a:t>Road </a:t>
            </a:r>
            <a:r>
              <a:rPr lang="de-CH" baseline="0" err="1"/>
              <a:t>map</a:t>
            </a:r>
            <a:r>
              <a:rPr lang="de-CH" baseline="0"/>
              <a:t> -&gt; </a:t>
            </a:r>
            <a:r>
              <a:rPr lang="de-CH" baseline="0" err="1"/>
              <a:t>give</a:t>
            </a:r>
            <a:r>
              <a:rPr lang="de-CH" baseline="0"/>
              <a:t> also </a:t>
            </a:r>
            <a:r>
              <a:rPr lang="de-CH" baseline="0" err="1"/>
              <a:t>examples</a:t>
            </a:r>
            <a:r>
              <a:rPr lang="de-CH" baseline="0"/>
              <a:t> on </a:t>
            </a:r>
            <a:r>
              <a:rPr lang="de-CH" baseline="0" err="1"/>
              <a:t>how</a:t>
            </a:r>
            <a:r>
              <a:rPr lang="de-CH" baseline="0"/>
              <a:t> </a:t>
            </a:r>
            <a:r>
              <a:rPr lang="de-CH" baseline="0" err="1"/>
              <a:t>to</a:t>
            </a:r>
            <a:r>
              <a:rPr lang="de-CH" baseline="0"/>
              <a:t> </a:t>
            </a:r>
            <a:r>
              <a:rPr lang="de-CH" baseline="0" err="1"/>
              <a:t>involve</a:t>
            </a:r>
            <a:r>
              <a:rPr lang="de-CH" baseline="0"/>
              <a:t> </a:t>
            </a:r>
            <a:r>
              <a:rPr lang="de-CH" baseline="0" err="1"/>
              <a:t>local</a:t>
            </a:r>
            <a:r>
              <a:rPr lang="de-CH" baseline="0"/>
              <a:t> </a:t>
            </a:r>
            <a:r>
              <a:rPr lang="de-CH" baseline="0" err="1"/>
              <a:t>government</a:t>
            </a:r>
            <a:endParaRPr lang="de-CH"/>
          </a:p>
        </p:txBody>
      </p:sp>
      <p:sp>
        <p:nvSpPr>
          <p:cNvPr id="4" name="Slide Number Placeholder 3"/>
          <p:cNvSpPr>
            <a:spLocks noGrp="1"/>
          </p:cNvSpPr>
          <p:nvPr>
            <p:ph type="sldNum" sz="quarter" idx="10"/>
          </p:nvPr>
        </p:nvSpPr>
        <p:spPr/>
        <p:txBody>
          <a:bodyPr/>
          <a:lstStyle/>
          <a:p>
            <a:fld id="{7F3C401C-9DCA-46D5-A0AA-8E6301BD261C}" type="slidenum">
              <a:rPr lang="en-GB" smtClean="0"/>
              <a:t>44</a:t>
            </a:fld>
            <a:endParaRPr lang="en-GB"/>
          </a:p>
        </p:txBody>
      </p:sp>
    </p:spTree>
    <p:extLst>
      <p:ext uri="{BB962C8B-B14F-4D97-AF65-F5344CB8AC3E}">
        <p14:creationId xmlns:p14="http://schemas.microsoft.com/office/powerpoint/2010/main" val="27543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3C401C-9DCA-46D5-A0AA-8E6301BD261C}" type="slidenum">
              <a:rPr lang="en-GB" smtClean="0"/>
              <a:t>46</a:t>
            </a:fld>
            <a:endParaRPr lang="en-GB"/>
          </a:p>
        </p:txBody>
      </p:sp>
    </p:spTree>
    <p:extLst>
      <p:ext uri="{BB962C8B-B14F-4D97-AF65-F5344CB8AC3E}">
        <p14:creationId xmlns:p14="http://schemas.microsoft.com/office/powerpoint/2010/main" val="412405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7F3C401C-9DCA-46D5-A0AA-8E6301BD261C}" type="slidenum">
              <a:rPr lang="en-GB" smtClean="0"/>
              <a:t>47</a:t>
            </a:fld>
            <a:endParaRPr lang="en-GB"/>
          </a:p>
        </p:txBody>
      </p:sp>
    </p:spTree>
    <p:extLst>
      <p:ext uri="{BB962C8B-B14F-4D97-AF65-F5344CB8AC3E}">
        <p14:creationId xmlns:p14="http://schemas.microsoft.com/office/powerpoint/2010/main" val="13258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H" baseline="0"/>
          </a:p>
        </p:txBody>
      </p:sp>
      <p:sp>
        <p:nvSpPr>
          <p:cNvPr id="4" name="Slide Number Placeholder 3"/>
          <p:cNvSpPr>
            <a:spLocks noGrp="1"/>
          </p:cNvSpPr>
          <p:nvPr>
            <p:ph type="sldNum" sz="quarter" idx="10"/>
          </p:nvPr>
        </p:nvSpPr>
        <p:spPr/>
        <p:txBody>
          <a:bodyPr/>
          <a:lstStyle/>
          <a:p>
            <a:fld id="{7F3C401C-9DCA-46D5-A0AA-8E6301BD261C}" type="slidenum">
              <a:rPr lang="en-GB" smtClean="0"/>
              <a:t>48</a:t>
            </a:fld>
            <a:endParaRPr lang="en-GB"/>
          </a:p>
        </p:txBody>
      </p:sp>
    </p:spTree>
    <p:extLst>
      <p:ext uri="{BB962C8B-B14F-4D97-AF65-F5344CB8AC3E}">
        <p14:creationId xmlns:p14="http://schemas.microsoft.com/office/powerpoint/2010/main" val="2752038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5E41E-99DF-4CA7-A6E9-2BABB64ED59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04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10"/>
          </p:nvPr>
        </p:nvSpPr>
        <p:spPr/>
        <p:txBody>
          <a:bodyPr/>
          <a:lstStyle/>
          <a:p>
            <a:fld id="{7F3C401C-9DCA-46D5-A0AA-8E6301BD261C}" type="slidenum">
              <a:rPr lang="en-GB" smtClean="0"/>
              <a:t>18</a:t>
            </a:fld>
            <a:endParaRPr lang="en-GB"/>
          </a:p>
        </p:txBody>
      </p:sp>
    </p:spTree>
    <p:extLst>
      <p:ext uri="{BB962C8B-B14F-4D97-AF65-F5344CB8AC3E}">
        <p14:creationId xmlns:p14="http://schemas.microsoft.com/office/powerpoint/2010/main" val="27246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10"/>
          </p:nvPr>
        </p:nvSpPr>
        <p:spPr/>
        <p:txBody>
          <a:bodyPr/>
          <a:lstStyle/>
          <a:p>
            <a:fld id="{7F3C401C-9DCA-46D5-A0AA-8E6301BD261C}" type="slidenum">
              <a:rPr lang="en-GB" smtClean="0"/>
              <a:t>20</a:t>
            </a:fld>
            <a:endParaRPr lang="en-GB"/>
          </a:p>
        </p:txBody>
      </p:sp>
    </p:spTree>
    <p:extLst>
      <p:ext uri="{BB962C8B-B14F-4D97-AF65-F5344CB8AC3E}">
        <p14:creationId xmlns:p14="http://schemas.microsoft.com/office/powerpoint/2010/main" val="282702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10"/>
          </p:nvPr>
        </p:nvSpPr>
        <p:spPr/>
        <p:txBody>
          <a:bodyPr/>
          <a:lstStyle/>
          <a:p>
            <a:fld id="{7F3C401C-9DCA-46D5-A0AA-8E6301BD261C}" type="slidenum">
              <a:rPr lang="en-GB" smtClean="0"/>
              <a:t>22</a:t>
            </a:fld>
            <a:endParaRPr lang="en-GB"/>
          </a:p>
        </p:txBody>
      </p:sp>
    </p:spTree>
    <p:extLst>
      <p:ext uri="{BB962C8B-B14F-4D97-AF65-F5344CB8AC3E}">
        <p14:creationId xmlns:p14="http://schemas.microsoft.com/office/powerpoint/2010/main" val="151898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10"/>
          </p:nvPr>
        </p:nvSpPr>
        <p:spPr/>
        <p:txBody>
          <a:bodyPr/>
          <a:lstStyle/>
          <a:p>
            <a:fld id="{7F3C401C-9DCA-46D5-A0AA-8E6301BD261C}" type="slidenum">
              <a:rPr lang="en-GB" smtClean="0"/>
              <a:t>23</a:t>
            </a:fld>
            <a:endParaRPr lang="en-GB"/>
          </a:p>
        </p:txBody>
      </p:sp>
    </p:spTree>
    <p:extLst>
      <p:ext uri="{BB962C8B-B14F-4D97-AF65-F5344CB8AC3E}">
        <p14:creationId xmlns:p14="http://schemas.microsoft.com/office/powerpoint/2010/main" val="255585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CH"/>
              <a:t>Rain water collection </a:t>
            </a:r>
            <a:r>
              <a:rPr lang="fr-CH" baseline="0"/>
              <a:t>(IRHA)</a:t>
            </a:r>
          </a:p>
          <a:p>
            <a:r>
              <a:rPr lang="fr-CH" baseline="0" err="1"/>
              <a:t>Low</a:t>
            </a:r>
            <a:r>
              <a:rPr lang="fr-CH" baseline="0"/>
              <a:t> </a:t>
            </a:r>
            <a:r>
              <a:rPr lang="fr-CH" baseline="0" err="1"/>
              <a:t>External</a:t>
            </a:r>
            <a:r>
              <a:rPr lang="fr-CH" baseline="0"/>
              <a:t> Input </a:t>
            </a:r>
            <a:r>
              <a:rPr lang="fr-CH" baseline="0" err="1"/>
              <a:t>Sustainable</a:t>
            </a:r>
            <a:r>
              <a:rPr lang="fr-CH" baseline="0"/>
              <a:t> Agriculture (Terre des hommes)</a:t>
            </a:r>
            <a:endParaRPr lang="fr-CH"/>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1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CH"/>
              <a:t>Rain water collection </a:t>
            </a:r>
            <a:r>
              <a:rPr lang="fr-CH" baseline="0"/>
              <a:t>(IRHA)</a:t>
            </a:r>
          </a:p>
          <a:p>
            <a:r>
              <a:rPr lang="fr-CH" baseline="0" err="1"/>
              <a:t>Low</a:t>
            </a:r>
            <a:r>
              <a:rPr lang="fr-CH" baseline="0"/>
              <a:t> </a:t>
            </a:r>
            <a:r>
              <a:rPr lang="fr-CH" baseline="0" err="1"/>
              <a:t>External</a:t>
            </a:r>
            <a:r>
              <a:rPr lang="fr-CH" baseline="0"/>
              <a:t> Input </a:t>
            </a:r>
            <a:r>
              <a:rPr lang="fr-CH" baseline="0" err="1"/>
              <a:t>Sustainable</a:t>
            </a:r>
            <a:r>
              <a:rPr lang="fr-CH" baseline="0"/>
              <a:t> Agriculture (Terre des hommes)</a:t>
            </a:r>
            <a:endParaRPr lang="fr-CH"/>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7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CH"/>
              <a:t>Rain water collection </a:t>
            </a:r>
            <a:r>
              <a:rPr lang="fr-CH" baseline="0"/>
              <a:t>(IRHA)</a:t>
            </a:r>
          </a:p>
          <a:p>
            <a:r>
              <a:rPr lang="fr-CH" baseline="0" err="1"/>
              <a:t>Low</a:t>
            </a:r>
            <a:r>
              <a:rPr lang="fr-CH" baseline="0"/>
              <a:t> </a:t>
            </a:r>
            <a:r>
              <a:rPr lang="fr-CH" baseline="0" err="1"/>
              <a:t>External</a:t>
            </a:r>
            <a:r>
              <a:rPr lang="fr-CH" baseline="0"/>
              <a:t> Input </a:t>
            </a:r>
            <a:r>
              <a:rPr lang="fr-CH" baseline="0" err="1"/>
              <a:t>Sustainable</a:t>
            </a:r>
            <a:r>
              <a:rPr lang="fr-CH" baseline="0"/>
              <a:t> Agriculture (Terre des hommes)</a:t>
            </a:r>
            <a:endParaRPr lang="fr-CH"/>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6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3C401C-9DCA-46D5-A0AA-8E6301BD26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72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C9E190-8C60-3640-BD81-26CBA74838F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CH"/>
          </a:p>
        </p:txBody>
      </p:sp>
      <p:sp>
        <p:nvSpPr>
          <p:cNvPr id="3" name="Sottotitolo 2">
            <a:extLst>
              <a:ext uri="{FF2B5EF4-FFF2-40B4-BE49-F238E27FC236}">
                <a16:creationId xmlns:a16="http://schemas.microsoft.com/office/drawing/2014/main" id="{12A50135-A40B-484D-99B4-760460F60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69DD3E8A-63B3-4A43-9315-EA370D99536D}"/>
              </a:ext>
            </a:extLst>
          </p:cNvPr>
          <p:cNvSpPr>
            <a:spLocks noGrp="1"/>
          </p:cNvSpPr>
          <p:nvPr>
            <p:ph type="dt" sz="half" idx="10"/>
          </p:nvPr>
        </p:nvSpPr>
        <p:spPr/>
        <p:txBody>
          <a:bodyPr/>
          <a:lstStyle/>
          <a:p>
            <a:fld id="{ED4B3DA3-C477-914A-918F-1A4857C0A687}" type="datetime1">
              <a:rPr lang="it-CH" smtClean="0"/>
              <a:t>27.01.22</a:t>
            </a:fld>
            <a:endParaRPr lang="it-CH"/>
          </a:p>
        </p:txBody>
      </p:sp>
      <p:sp>
        <p:nvSpPr>
          <p:cNvPr id="5" name="Segnaposto piè di pagina 4">
            <a:extLst>
              <a:ext uri="{FF2B5EF4-FFF2-40B4-BE49-F238E27FC236}">
                <a16:creationId xmlns:a16="http://schemas.microsoft.com/office/drawing/2014/main" id="{F7416762-96C2-B843-A607-A45A0F1125BD}"/>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EDAE9920-724C-6F4D-A6C5-11302DFD0D4C}"/>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124273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35123-7188-C444-B335-C6ECD5F92860}"/>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3FBB1800-5C80-AD48-B04F-988C9EB5D06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7E62599-65EA-0648-8306-D9649160BC41}"/>
              </a:ext>
            </a:extLst>
          </p:cNvPr>
          <p:cNvSpPr>
            <a:spLocks noGrp="1"/>
          </p:cNvSpPr>
          <p:nvPr>
            <p:ph type="dt" sz="half" idx="10"/>
          </p:nvPr>
        </p:nvSpPr>
        <p:spPr/>
        <p:txBody>
          <a:bodyPr/>
          <a:lstStyle/>
          <a:p>
            <a:fld id="{CA513AE1-0162-E143-BB04-7C86301EEDF7}" type="datetime1">
              <a:rPr lang="it-CH" smtClean="0"/>
              <a:t>27.01.22</a:t>
            </a:fld>
            <a:endParaRPr lang="it-CH"/>
          </a:p>
        </p:txBody>
      </p:sp>
      <p:sp>
        <p:nvSpPr>
          <p:cNvPr id="5" name="Segnaposto piè di pagina 4">
            <a:extLst>
              <a:ext uri="{FF2B5EF4-FFF2-40B4-BE49-F238E27FC236}">
                <a16:creationId xmlns:a16="http://schemas.microsoft.com/office/drawing/2014/main" id="{2D16C719-D281-A246-88FF-487C182DD465}"/>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AB1ED4F3-0D4A-D14B-B8EB-60011DC43B0F}"/>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218416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D77D521-3C2B-0A45-B078-23BD8D62B40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B1CD82B0-2EE3-8549-9A4A-6EA90675DF2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E3A73E9-5B64-1748-B65F-76FFD6677616}"/>
              </a:ext>
            </a:extLst>
          </p:cNvPr>
          <p:cNvSpPr>
            <a:spLocks noGrp="1"/>
          </p:cNvSpPr>
          <p:nvPr>
            <p:ph type="dt" sz="half" idx="10"/>
          </p:nvPr>
        </p:nvSpPr>
        <p:spPr/>
        <p:txBody>
          <a:bodyPr/>
          <a:lstStyle/>
          <a:p>
            <a:fld id="{8763F560-6F82-0F4A-99EA-C083D526F606}" type="datetime1">
              <a:rPr lang="it-CH" smtClean="0"/>
              <a:t>27.01.22</a:t>
            </a:fld>
            <a:endParaRPr lang="it-CH"/>
          </a:p>
        </p:txBody>
      </p:sp>
      <p:sp>
        <p:nvSpPr>
          <p:cNvPr id="5" name="Segnaposto piè di pagina 4">
            <a:extLst>
              <a:ext uri="{FF2B5EF4-FFF2-40B4-BE49-F238E27FC236}">
                <a16:creationId xmlns:a16="http://schemas.microsoft.com/office/drawing/2014/main" id="{CFFC28C5-CFC9-FF41-9FAB-35A5F4A7E88D}"/>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0BA5FEA2-6813-3F4C-BE22-96977F876B38}"/>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1630607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717550" y="1148112"/>
            <a:ext cx="11267016" cy="4068000"/>
          </a:xfrm>
          <a:prstGeom prst="rect">
            <a:avLst/>
          </a:prstGeom>
        </p:spPr>
        <p:txBody>
          <a:bodyPr lIns="0" tIns="0" rIns="0" bIns="0"/>
          <a:lstStyle>
            <a:lvl1pPr marL="0" indent="0" algn="l">
              <a:buNone/>
              <a:defRPr sz="2200">
                <a:solidFill>
                  <a:srgbClr val="205595"/>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Text</a:t>
            </a:r>
            <a:endParaRPr lang="de-DE"/>
          </a:p>
        </p:txBody>
      </p:sp>
      <p:sp>
        <p:nvSpPr>
          <p:cNvPr id="4" name="Titelplatzhalter 2"/>
          <p:cNvSpPr>
            <a:spLocks noGrp="1"/>
          </p:cNvSpPr>
          <p:nvPr>
            <p:ph type="title" hasCustomPrompt="1"/>
          </p:nvPr>
        </p:nvSpPr>
        <p:spPr>
          <a:xfrm>
            <a:off x="599017" y="184340"/>
            <a:ext cx="11504083" cy="608768"/>
          </a:xfrm>
          <a:prstGeom prst="rect">
            <a:avLst/>
          </a:prstGeom>
          <a:noFill/>
        </p:spPr>
        <p:txBody>
          <a:bodyPr vert="horz" wrap="square" lIns="180000" tIns="10800" rIns="108000" bIns="104400" rtlCol="0" anchor="t" anchorCtr="0">
            <a:spAutoFit/>
          </a:bodyPr>
          <a:lstStyle>
            <a:lvl1pPr>
              <a:defRPr sz="3200">
                <a:latin typeface="+mn-lt"/>
              </a:defRPr>
            </a:lvl1pPr>
          </a:lstStyle>
          <a:p>
            <a:r>
              <a:rPr lang="de-CH"/>
              <a:t>Title</a:t>
            </a:r>
            <a:endParaRPr lang="de-DE"/>
          </a:p>
        </p:txBody>
      </p:sp>
    </p:spTree>
    <p:extLst>
      <p:ext uri="{BB962C8B-B14F-4D97-AF65-F5344CB8AC3E}">
        <p14:creationId xmlns:p14="http://schemas.microsoft.com/office/powerpoint/2010/main" val="2197142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99017" y="2160000"/>
            <a:ext cx="11267016" cy="3537538"/>
          </a:xfrm>
          <a:prstGeom prst="rect">
            <a:avLst/>
          </a:prstGeom>
        </p:spPr>
        <p:txBody>
          <a:bodyPr lIns="0" tIns="0" rIns="0" bIns="0"/>
          <a:lstStyle>
            <a:lvl1pPr>
              <a:buFont typeface="Wingdings" pitchFamily="2" charset="2"/>
              <a:buChar char="§"/>
              <a:defRPr sz="2200">
                <a:solidFill>
                  <a:srgbClr val="205595"/>
                </a:solidFill>
              </a:defRPr>
            </a:lvl1pPr>
          </a:lstStyle>
          <a:p>
            <a:pPr lvl="0"/>
            <a:r>
              <a:rPr lang="de-CH"/>
              <a:t>Bullets</a:t>
            </a:r>
            <a:endParaRPr lang="de-DE"/>
          </a:p>
        </p:txBody>
      </p:sp>
      <p:sp>
        <p:nvSpPr>
          <p:cNvPr id="4" name="Titelplatzhalter 2"/>
          <p:cNvSpPr>
            <a:spLocks noGrp="1"/>
          </p:cNvSpPr>
          <p:nvPr>
            <p:ph type="title" hasCustomPrompt="1"/>
          </p:nvPr>
        </p:nvSpPr>
        <p:spPr>
          <a:xfrm>
            <a:off x="361951" y="653567"/>
            <a:ext cx="11504083" cy="731878"/>
          </a:xfrm>
          <a:prstGeom prst="rect">
            <a:avLst/>
          </a:prstGeom>
          <a:noFill/>
        </p:spPr>
        <p:txBody>
          <a:bodyPr vert="horz" wrap="square" lIns="180000" tIns="10800" rIns="108000" bIns="104400" rtlCol="0" anchor="t" anchorCtr="0">
            <a:spAutoFit/>
          </a:bodyPr>
          <a:lstStyle>
            <a:lvl1pPr>
              <a:defRPr/>
            </a:lvl1pPr>
          </a:lstStyle>
          <a:p>
            <a:r>
              <a:rPr lang="de-CH"/>
              <a:t>Title</a:t>
            </a:r>
            <a:endParaRPr lang="de-DE"/>
          </a:p>
        </p:txBody>
      </p:sp>
    </p:spTree>
    <p:extLst>
      <p:ext uri="{BB962C8B-B14F-4D97-AF65-F5344CB8AC3E}">
        <p14:creationId xmlns:p14="http://schemas.microsoft.com/office/powerpoint/2010/main" val="156427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99017" y="2160000"/>
            <a:ext cx="11267016" cy="3537538"/>
          </a:xfrm>
          <a:prstGeom prst="rect">
            <a:avLst/>
          </a:prstGeom>
        </p:spPr>
        <p:txBody>
          <a:bodyPr lIns="0" tIns="0" rIns="0" bIns="0"/>
          <a:lstStyle>
            <a:lvl1pPr>
              <a:buFont typeface="Wingdings" pitchFamily="2" charset="2"/>
              <a:buChar char="§"/>
              <a:defRPr sz="2200">
                <a:solidFill>
                  <a:srgbClr val="205595"/>
                </a:solidFill>
              </a:defRPr>
            </a:lvl1pPr>
          </a:lstStyle>
          <a:p>
            <a:pPr lvl="0"/>
            <a:r>
              <a:rPr lang="de-CH"/>
              <a:t>Bullets</a:t>
            </a:r>
            <a:endParaRPr lang="de-DE"/>
          </a:p>
        </p:txBody>
      </p:sp>
      <p:sp>
        <p:nvSpPr>
          <p:cNvPr id="4" name="Titelplatzhalter 2"/>
          <p:cNvSpPr>
            <a:spLocks noGrp="1"/>
          </p:cNvSpPr>
          <p:nvPr>
            <p:ph type="title" hasCustomPrompt="1"/>
          </p:nvPr>
        </p:nvSpPr>
        <p:spPr>
          <a:xfrm>
            <a:off x="361951" y="653567"/>
            <a:ext cx="11504083" cy="731878"/>
          </a:xfrm>
          <a:prstGeom prst="rect">
            <a:avLst/>
          </a:prstGeom>
          <a:noFill/>
        </p:spPr>
        <p:txBody>
          <a:bodyPr vert="horz" wrap="square" lIns="180000" tIns="10800" rIns="108000" bIns="104400" rtlCol="0" anchor="t" anchorCtr="0">
            <a:spAutoFit/>
          </a:bodyPr>
          <a:lstStyle>
            <a:lvl1pPr>
              <a:defRPr/>
            </a:lvl1pPr>
          </a:lstStyle>
          <a:p>
            <a:r>
              <a:rPr lang="de-CH"/>
              <a:t>Title</a:t>
            </a:r>
            <a:endParaRPr lang="de-DE"/>
          </a:p>
        </p:txBody>
      </p:sp>
    </p:spTree>
    <p:extLst>
      <p:ext uri="{BB962C8B-B14F-4D97-AF65-F5344CB8AC3E}">
        <p14:creationId xmlns:p14="http://schemas.microsoft.com/office/powerpoint/2010/main" val="3366908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717550" y="1148112"/>
            <a:ext cx="11267016" cy="4068000"/>
          </a:xfrm>
          <a:prstGeom prst="rect">
            <a:avLst/>
          </a:prstGeom>
        </p:spPr>
        <p:txBody>
          <a:bodyPr lIns="0" tIns="0" rIns="0" bIns="0"/>
          <a:lstStyle>
            <a:lvl1pPr marL="0" indent="0" algn="l">
              <a:buNone/>
              <a:defRPr sz="2200">
                <a:solidFill>
                  <a:srgbClr val="205595"/>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Text</a:t>
            </a:r>
            <a:endParaRPr lang="de-DE"/>
          </a:p>
        </p:txBody>
      </p:sp>
      <p:sp>
        <p:nvSpPr>
          <p:cNvPr id="4" name="Titelplatzhalter 2"/>
          <p:cNvSpPr>
            <a:spLocks noGrp="1"/>
          </p:cNvSpPr>
          <p:nvPr>
            <p:ph type="title" hasCustomPrompt="1"/>
          </p:nvPr>
        </p:nvSpPr>
        <p:spPr>
          <a:xfrm>
            <a:off x="599017" y="184340"/>
            <a:ext cx="11504083" cy="608768"/>
          </a:xfrm>
          <a:prstGeom prst="rect">
            <a:avLst/>
          </a:prstGeom>
          <a:noFill/>
        </p:spPr>
        <p:txBody>
          <a:bodyPr vert="horz" wrap="square" lIns="180000" tIns="10800" rIns="108000" bIns="104400" rtlCol="0" anchor="t" anchorCtr="0">
            <a:spAutoFit/>
          </a:bodyPr>
          <a:lstStyle>
            <a:lvl1pPr>
              <a:defRPr sz="3200">
                <a:latin typeface="+mn-lt"/>
              </a:defRPr>
            </a:lvl1pPr>
          </a:lstStyle>
          <a:p>
            <a:r>
              <a:rPr lang="de-CH"/>
              <a:t>Title</a:t>
            </a:r>
            <a:endParaRPr lang="de-DE"/>
          </a:p>
        </p:txBody>
      </p:sp>
    </p:spTree>
    <p:extLst>
      <p:ext uri="{BB962C8B-B14F-4D97-AF65-F5344CB8AC3E}">
        <p14:creationId xmlns:p14="http://schemas.microsoft.com/office/powerpoint/2010/main" val="16957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B6E676-45DF-2D46-98BF-29D1699A873E}"/>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D358E430-D1FA-9149-8EB2-F20708B2AC1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F0BE0D48-1A26-A647-A9A0-3C7FA08129C4}"/>
              </a:ext>
            </a:extLst>
          </p:cNvPr>
          <p:cNvSpPr>
            <a:spLocks noGrp="1"/>
          </p:cNvSpPr>
          <p:nvPr>
            <p:ph type="dt" sz="half" idx="10"/>
          </p:nvPr>
        </p:nvSpPr>
        <p:spPr/>
        <p:txBody>
          <a:bodyPr/>
          <a:lstStyle/>
          <a:p>
            <a:fld id="{1DC65F57-DB76-CD46-BBF9-22BDACBB033C}" type="datetime1">
              <a:rPr lang="it-CH" smtClean="0"/>
              <a:t>27.01.22</a:t>
            </a:fld>
            <a:endParaRPr lang="it-CH"/>
          </a:p>
        </p:txBody>
      </p:sp>
      <p:sp>
        <p:nvSpPr>
          <p:cNvPr id="5" name="Segnaposto piè di pagina 4">
            <a:extLst>
              <a:ext uri="{FF2B5EF4-FFF2-40B4-BE49-F238E27FC236}">
                <a16:creationId xmlns:a16="http://schemas.microsoft.com/office/drawing/2014/main" id="{C3149008-E905-834D-9357-3FE1D289291E}"/>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82D3CD16-49D6-2846-B175-8C5052B18DF1}"/>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30233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3A635-5901-DA4B-819E-3AF69298EED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64572915-D7F9-D24D-8527-2F831F92B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0FA5612-687C-B54E-B221-4E0307B4A966}"/>
              </a:ext>
            </a:extLst>
          </p:cNvPr>
          <p:cNvSpPr>
            <a:spLocks noGrp="1"/>
          </p:cNvSpPr>
          <p:nvPr>
            <p:ph type="dt" sz="half" idx="10"/>
          </p:nvPr>
        </p:nvSpPr>
        <p:spPr/>
        <p:txBody>
          <a:bodyPr/>
          <a:lstStyle/>
          <a:p>
            <a:fld id="{963701DD-D95F-174A-B50A-EDB0B6FF33DF}" type="datetime1">
              <a:rPr lang="it-CH" smtClean="0"/>
              <a:t>27.01.22</a:t>
            </a:fld>
            <a:endParaRPr lang="it-CH"/>
          </a:p>
        </p:txBody>
      </p:sp>
      <p:sp>
        <p:nvSpPr>
          <p:cNvPr id="5" name="Segnaposto piè di pagina 4">
            <a:extLst>
              <a:ext uri="{FF2B5EF4-FFF2-40B4-BE49-F238E27FC236}">
                <a16:creationId xmlns:a16="http://schemas.microsoft.com/office/drawing/2014/main" id="{0BE2538C-896D-794A-8CF9-59D1A7611724}"/>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B58C5487-5361-7A49-BEF1-C3395431C174}"/>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269869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560495-FE3B-C743-A581-B69A3B990295}"/>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C5E302C3-AB16-2943-B7B2-AF999241F72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a:extLst>
              <a:ext uri="{FF2B5EF4-FFF2-40B4-BE49-F238E27FC236}">
                <a16:creationId xmlns:a16="http://schemas.microsoft.com/office/drawing/2014/main" id="{7054448B-7FDF-4B4F-8CD8-AA28D4FEBAE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59365966-B45A-A942-BDD2-BE6CA4D0E7F8}"/>
              </a:ext>
            </a:extLst>
          </p:cNvPr>
          <p:cNvSpPr>
            <a:spLocks noGrp="1"/>
          </p:cNvSpPr>
          <p:nvPr>
            <p:ph type="dt" sz="half" idx="10"/>
          </p:nvPr>
        </p:nvSpPr>
        <p:spPr/>
        <p:txBody>
          <a:bodyPr/>
          <a:lstStyle/>
          <a:p>
            <a:fld id="{7823D68E-2931-6E48-AA14-705A62FD8A88}" type="datetime1">
              <a:rPr lang="it-CH" smtClean="0"/>
              <a:t>27.01.22</a:t>
            </a:fld>
            <a:endParaRPr lang="it-CH"/>
          </a:p>
        </p:txBody>
      </p:sp>
      <p:sp>
        <p:nvSpPr>
          <p:cNvPr id="6" name="Segnaposto piè di pagina 5">
            <a:extLst>
              <a:ext uri="{FF2B5EF4-FFF2-40B4-BE49-F238E27FC236}">
                <a16:creationId xmlns:a16="http://schemas.microsoft.com/office/drawing/2014/main" id="{4C47A76F-8789-B540-AACC-1DA74FD51E4C}"/>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9BACE603-4BB5-2A43-AFBA-0A2382E12D44}"/>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405472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E1DEA6-BDA0-DB4F-921F-E3A03C632F02}"/>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B09F392D-C0D9-0248-AAE0-A8F9E4AF8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21C6277-6E83-FB48-B755-98407C2AC0F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a:extLst>
              <a:ext uri="{FF2B5EF4-FFF2-40B4-BE49-F238E27FC236}">
                <a16:creationId xmlns:a16="http://schemas.microsoft.com/office/drawing/2014/main" id="{F7C5DE22-353F-134E-9864-EA52FD8407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EF3E616-0DBA-9F44-9CAC-9D12505EFFE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6373F4C9-E197-8540-8ED1-0847649DD42D}"/>
              </a:ext>
            </a:extLst>
          </p:cNvPr>
          <p:cNvSpPr>
            <a:spLocks noGrp="1"/>
          </p:cNvSpPr>
          <p:nvPr>
            <p:ph type="dt" sz="half" idx="10"/>
          </p:nvPr>
        </p:nvSpPr>
        <p:spPr/>
        <p:txBody>
          <a:bodyPr/>
          <a:lstStyle/>
          <a:p>
            <a:fld id="{EDBDC6CE-3FDB-F04C-821C-1ED6778771E1}" type="datetime1">
              <a:rPr lang="it-CH" smtClean="0"/>
              <a:t>27.01.22</a:t>
            </a:fld>
            <a:endParaRPr lang="it-CH"/>
          </a:p>
        </p:txBody>
      </p:sp>
      <p:sp>
        <p:nvSpPr>
          <p:cNvPr id="8" name="Segnaposto piè di pagina 7">
            <a:extLst>
              <a:ext uri="{FF2B5EF4-FFF2-40B4-BE49-F238E27FC236}">
                <a16:creationId xmlns:a16="http://schemas.microsoft.com/office/drawing/2014/main" id="{39C7528A-9181-774F-9062-0897965E7977}"/>
              </a:ext>
            </a:extLst>
          </p:cNvPr>
          <p:cNvSpPr>
            <a:spLocks noGrp="1"/>
          </p:cNvSpPr>
          <p:nvPr>
            <p:ph type="ftr" sz="quarter" idx="11"/>
          </p:nvPr>
        </p:nvSpPr>
        <p:spPr/>
        <p:txBody>
          <a:bodyPr/>
          <a:lstStyle/>
          <a:p>
            <a:endParaRPr lang="it-CH"/>
          </a:p>
        </p:txBody>
      </p:sp>
      <p:sp>
        <p:nvSpPr>
          <p:cNvPr id="9" name="Segnaposto numero diapositiva 8">
            <a:extLst>
              <a:ext uri="{FF2B5EF4-FFF2-40B4-BE49-F238E27FC236}">
                <a16:creationId xmlns:a16="http://schemas.microsoft.com/office/drawing/2014/main" id="{FD38A9E0-4E7B-A441-BE6A-AC1FDCD30BFD}"/>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370748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CFEE99-6F3D-1C47-893F-08FF0D7F9257}"/>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data 2">
            <a:extLst>
              <a:ext uri="{FF2B5EF4-FFF2-40B4-BE49-F238E27FC236}">
                <a16:creationId xmlns:a16="http://schemas.microsoft.com/office/drawing/2014/main" id="{141DF2BF-6894-3049-A3E0-EE8B8FF98E88}"/>
              </a:ext>
            </a:extLst>
          </p:cNvPr>
          <p:cNvSpPr>
            <a:spLocks noGrp="1"/>
          </p:cNvSpPr>
          <p:nvPr>
            <p:ph type="dt" sz="half" idx="10"/>
          </p:nvPr>
        </p:nvSpPr>
        <p:spPr/>
        <p:txBody>
          <a:bodyPr/>
          <a:lstStyle/>
          <a:p>
            <a:fld id="{F51C5F62-464A-B64F-A1BC-04359CE26760}" type="datetime1">
              <a:rPr lang="it-CH" smtClean="0"/>
              <a:t>27.01.22</a:t>
            </a:fld>
            <a:endParaRPr lang="it-CH"/>
          </a:p>
        </p:txBody>
      </p:sp>
      <p:sp>
        <p:nvSpPr>
          <p:cNvPr id="4" name="Segnaposto piè di pagina 3">
            <a:extLst>
              <a:ext uri="{FF2B5EF4-FFF2-40B4-BE49-F238E27FC236}">
                <a16:creationId xmlns:a16="http://schemas.microsoft.com/office/drawing/2014/main" id="{D386A82D-04B9-0C4F-BB74-D21DDD12E3E8}"/>
              </a:ext>
            </a:extLst>
          </p:cNvPr>
          <p:cNvSpPr>
            <a:spLocks noGrp="1"/>
          </p:cNvSpPr>
          <p:nvPr>
            <p:ph type="ftr" sz="quarter" idx="11"/>
          </p:nvPr>
        </p:nvSpPr>
        <p:spPr/>
        <p:txBody>
          <a:bodyPr/>
          <a:lstStyle/>
          <a:p>
            <a:endParaRPr lang="it-CH"/>
          </a:p>
        </p:txBody>
      </p:sp>
      <p:sp>
        <p:nvSpPr>
          <p:cNvPr id="5" name="Segnaposto numero diapositiva 4">
            <a:extLst>
              <a:ext uri="{FF2B5EF4-FFF2-40B4-BE49-F238E27FC236}">
                <a16:creationId xmlns:a16="http://schemas.microsoft.com/office/drawing/2014/main" id="{188FEBA2-B7FC-3D42-9FB6-504B68F3396C}"/>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661896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E5506BC-A5D1-9E44-8B21-862611F1C631}"/>
              </a:ext>
            </a:extLst>
          </p:cNvPr>
          <p:cNvSpPr>
            <a:spLocks noGrp="1"/>
          </p:cNvSpPr>
          <p:nvPr>
            <p:ph type="dt" sz="half" idx="10"/>
          </p:nvPr>
        </p:nvSpPr>
        <p:spPr/>
        <p:txBody>
          <a:bodyPr/>
          <a:lstStyle/>
          <a:p>
            <a:fld id="{C5310978-E9A4-D847-93D1-97B72F66474E}" type="datetime1">
              <a:rPr lang="it-CH" smtClean="0"/>
              <a:t>27.01.22</a:t>
            </a:fld>
            <a:endParaRPr lang="it-CH"/>
          </a:p>
        </p:txBody>
      </p:sp>
      <p:sp>
        <p:nvSpPr>
          <p:cNvPr id="3" name="Segnaposto piè di pagina 2">
            <a:extLst>
              <a:ext uri="{FF2B5EF4-FFF2-40B4-BE49-F238E27FC236}">
                <a16:creationId xmlns:a16="http://schemas.microsoft.com/office/drawing/2014/main" id="{C457A606-35F6-AA41-BEDE-C87B8207B9BA}"/>
              </a:ext>
            </a:extLst>
          </p:cNvPr>
          <p:cNvSpPr>
            <a:spLocks noGrp="1"/>
          </p:cNvSpPr>
          <p:nvPr>
            <p:ph type="ftr" sz="quarter" idx="11"/>
          </p:nvPr>
        </p:nvSpPr>
        <p:spPr/>
        <p:txBody>
          <a:bodyPr/>
          <a:lstStyle/>
          <a:p>
            <a:endParaRPr lang="it-CH"/>
          </a:p>
        </p:txBody>
      </p:sp>
      <p:sp>
        <p:nvSpPr>
          <p:cNvPr id="4" name="Segnaposto numero diapositiva 3">
            <a:extLst>
              <a:ext uri="{FF2B5EF4-FFF2-40B4-BE49-F238E27FC236}">
                <a16:creationId xmlns:a16="http://schemas.microsoft.com/office/drawing/2014/main" id="{D170DE9C-B9BD-3A4E-A985-883CFAD38447}"/>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197070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6262C-ED86-8D43-AC24-22CE00F1D4A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6D28802F-BEE5-5F41-832B-DB3B5AA4F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a:extLst>
              <a:ext uri="{FF2B5EF4-FFF2-40B4-BE49-F238E27FC236}">
                <a16:creationId xmlns:a16="http://schemas.microsoft.com/office/drawing/2014/main" id="{D7CBBE5C-50CE-DB41-BE60-6F43F80E4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28682EA-E4E0-DF4B-AB08-36A0C0094A28}"/>
              </a:ext>
            </a:extLst>
          </p:cNvPr>
          <p:cNvSpPr>
            <a:spLocks noGrp="1"/>
          </p:cNvSpPr>
          <p:nvPr>
            <p:ph type="dt" sz="half" idx="10"/>
          </p:nvPr>
        </p:nvSpPr>
        <p:spPr/>
        <p:txBody>
          <a:bodyPr/>
          <a:lstStyle/>
          <a:p>
            <a:fld id="{A39617C7-547A-3A42-B074-464A71478432}" type="datetime1">
              <a:rPr lang="it-CH" smtClean="0"/>
              <a:t>27.01.22</a:t>
            </a:fld>
            <a:endParaRPr lang="it-CH"/>
          </a:p>
        </p:txBody>
      </p:sp>
      <p:sp>
        <p:nvSpPr>
          <p:cNvPr id="6" name="Segnaposto piè di pagina 5">
            <a:extLst>
              <a:ext uri="{FF2B5EF4-FFF2-40B4-BE49-F238E27FC236}">
                <a16:creationId xmlns:a16="http://schemas.microsoft.com/office/drawing/2014/main" id="{742FF2E2-5D90-294A-9C13-FA051BF66C1E}"/>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A827D348-091C-4942-A447-A4DE56E222B5}"/>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57142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999D7D-8BE6-5E47-B196-D52B1642FEE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immagine 2">
            <a:extLst>
              <a:ext uri="{FF2B5EF4-FFF2-40B4-BE49-F238E27FC236}">
                <a16:creationId xmlns:a16="http://schemas.microsoft.com/office/drawing/2014/main" id="{AF426C0E-4A97-AD4A-A2EE-BCFE61753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it-CH"/>
          </a:p>
        </p:txBody>
      </p:sp>
      <p:sp>
        <p:nvSpPr>
          <p:cNvPr id="4" name="Segnaposto testo 3">
            <a:extLst>
              <a:ext uri="{FF2B5EF4-FFF2-40B4-BE49-F238E27FC236}">
                <a16:creationId xmlns:a16="http://schemas.microsoft.com/office/drawing/2014/main" id="{908CB7D1-604D-B240-92FD-FF3D2790E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12589B1-B650-D048-A487-5D6B9AE1A5E7}"/>
              </a:ext>
            </a:extLst>
          </p:cNvPr>
          <p:cNvSpPr>
            <a:spLocks noGrp="1"/>
          </p:cNvSpPr>
          <p:nvPr>
            <p:ph type="dt" sz="half" idx="10"/>
          </p:nvPr>
        </p:nvSpPr>
        <p:spPr/>
        <p:txBody>
          <a:bodyPr/>
          <a:lstStyle/>
          <a:p>
            <a:fld id="{82A083CF-77C4-C94A-8BFB-707C4CD48667}" type="datetime1">
              <a:rPr lang="it-CH" smtClean="0"/>
              <a:t>27.01.22</a:t>
            </a:fld>
            <a:endParaRPr lang="it-CH"/>
          </a:p>
        </p:txBody>
      </p:sp>
      <p:sp>
        <p:nvSpPr>
          <p:cNvPr id="6" name="Segnaposto piè di pagina 5">
            <a:extLst>
              <a:ext uri="{FF2B5EF4-FFF2-40B4-BE49-F238E27FC236}">
                <a16:creationId xmlns:a16="http://schemas.microsoft.com/office/drawing/2014/main" id="{D916DED5-75EF-6C42-A2D9-1954D8026E5C}"/>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9EBA92FB-6196-C946-888A-C1AEBC08F216}"/>
              </a:ext>
            </a:extLst>
          </p:cNvPr>
          <p:cNvSpPr>
            <a:spLocks noGrp="1"/>
          </p:cNvSpPr>
          <p:nvPr>
            <p:ph type="sldNum" sz="quarter" idx="12"/>
          </p:nvPr>
        </p:nvSpPr>
        <p:spPr/>
        <p:txBody>
          <a:bodyPr/>
          <a:lstStyle/>
          <a:p>
            <a:fld id="{DE4AC6BF-D96F-5B4F-BE25-E9A3F15F2698}" type="slidenum">
              <a:rPr lang="it-CH" smtClean="0"/>
              <a:t>‹N°›</a:t>
            </a:fld>
            <a:endParaRPr lang="it-CH"/>
          </a:p>
        </p:txBody>
      </p:sp>
    </p:spTree>
    <p:extLst>
      <p:ext uri="{BB962C8B-B14F-4D97-AF65-F5344CB8AC3E}">
        <p14:creationId xmlns:p14="http://schemas.microsoft.com/office/powerpoint/2010/main" val="330708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643C466-2E76-3848-924C-C62BB49BE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722C2C33-3298-904D-8AF8-23AEEBFF04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DDD1DDB4-661A-E940-9F40-A2DB7959C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03182-86F3-1D47-804A-F01B69292B9E}" type="datetime1">
              <a:rPr lang="it-CH" smtClean="0"/>
              <a:t>27.01.22</a:t>
            </a:fld>
            <a:endParaRPr lang="it-CH"/>
          </a:p>
        </p:txBody>
      </p:sp>
      <p:sp>
        <p:nvSpPr>
          <p:cNvPr id="5" name="Segnaposto piè di pagina 4">
            <a:extLst>
              <a:ext uri="{FF2B5EF4-FFF2-40B4-BE49-F238E27FC236}">
                <a16:creationId xmlns:a16="http://schemas.microsoft.com/office/drawing/2014/main" id="{377FCB35-33CE-D64E-B30C-0DB1CA02E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CH"/>
          </a:p>
        </p:txBody>
      </p:sp>
      <p:sp>
        <p:nvSpPr>
          <p:cNvPr id="6" name="Segnaposto numero diapositiva 5">
            <a:extLst>
              <a:ext uri="{FF2B5EF4-FFF2-40B4-BE49-F238E27FC236}">
                <a16:creationId xmlns:a16="http://schemas.microsoft.com/office/drawing/2014/main" id="{E5587D7D-4036-D541-B93B-137AA670DE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AC6BF-D96F-5B4F-BE25-E9A3F15F2698}" type="slidenum">
              <a:rPr lang="it-CH" smtClean="0"/>
              <a:t>‹N°›</a:t>
            </a:fld>
            <a:endParaRPr lang="it-CH"/>
          </a:p>
        </p:txBody>
      </p:sp>
    </p:spTree>
    <p:extLst>
      <p:ext uri="{BB962C8B-B14F-4D97-AF65-F5344CB8AC3E}">
        <p14:creationId xmlns:p14="http://schemas.microsoft.com/office/powerpoint/2010/main" val="143471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9BEEA2-B790-4CBF-A96E-728786223214}"/>
              </a:ext>
            </a:extLst>
          </p:cNvPr>
          <p:cNvGrpSpPr>
            <a:grpSpLocks noChangeAspect="1"/>
          </p:cNvGrpSpPr>
          <p:nvPr userDrawn="1"/>
        </p:nvGrpSpPr>
        <p:grpSpPr>
          <a:xfrm>
            <a:off x="8128208" y="56826"/>
            <a:ext cx="4018031" cy="271080"/>
            <a:chOff x="6810208" y="-36576"/>
            <a:chExt cx="5336031" cy="360000"/>
          </a:xfrm>
        </p:grpSpPr>
        <p:sp>
          <p:nvSpPr>
            <p:cNvPr id="7" name="Rechteck 6"/>
            <p:cNvSpPr/>
            <p:nvPr userDrawn="1"/>
          </p:nvSpPr>
          <p:spPr>
            <a:xfrm>
              <a:off x="6810208" y="-36576"/>
              <a:ext cx="5336031" cy="360000"/>
            </a:xfrm>
            <a:prstGeom prst="rect">
              <a:avLst/>
            </a:prstGeom>
            <a:solidFill>
              <a:srgbClr val="205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de-DE" sz="1800">
                <a:solidFill>
                  <a:srgbClr val="00A0DB"/>
                </a:solidFill>
              </a:endParaRPr>
            </a:p>
          </p:txBody>
        </p:sp>
        <p:pic>
          <p:nvPicPr>
            <p:cNvPr id="9" name="Bild 8" descr="SWC_Logo_Weiss_PPT.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23685" y="85042"/>
              <a:ext cx="4800600" cy="142875"/>
            </a:xfrm>
            <a:prstGeom prst="rect">
              <a:avLst/>
            </a:prstGeom>
          </p:spPr>
        </p:pic>
      </p:grpSp>
      <p:sp>
        <p:nvSpPr>
          <p:cNvPr id="6" name="TextBox 5"/>
          <p:cNvSpPr txBox="1"/>
          <p:nvPr userDrawn="1"/>
        </p:nvSpPr>
        <p:spPr>
          <a:xfrm>
            <a:off x="11503907" y="6383900"/>
            <a:ext cx="696687" cy="307777"/>
          </a:xfrm>
          <a:prstGeom prst="rect">
            <a:avLst/>
          </a:prstGeom>
          <a:noFill/>
        </p:spPr>
        <p:txBody>
          <a:bodyPr wrap="square" rtlCol="0">
            <a:spAutoFit/>
          </a:bodyPr>
          <a:lstStyle/>
          <a:p>
            <a:fld id="{629A57B2-4A4D-4743-9EF8-49CE09452DC6}" type="slidenum">
              <a:rPr lang="en-GB" sz="1400" smtClean="0">
                <a:latin typeface="Arial" panose="020B0604020202020204" pitchFamily="34" charset="0"/>
                <a:cs typeface="Arial" panose="020B0604020202020204" pitchFamily="34" charset="0"/>
              </a:rPr>
              <a:t>‹N°›</a:t>
            </a:fld>
            <a:endParaRPr lang="en-GB" sz="140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F32C18D-CAF1-40CE-8F69-845C935FBDE8}"/>
              </a:ext>
            </a:extLst>
          </p:cNvPr>
          <p:cNvCxnSpPr>
            <a:cxnSpLocks/>
          </p:cNvCxnSpPr>
          <p:nvPr userDrawn="1"/>
        </p:nvCxnSpPr>
        <p:spPr>
          <a:xfrm>
            <a:off x="8594" y="924243"/>
            <a:ext cx="12192000" cy="0"/>
          </a:xfrm>
          <a:prstGeom prst="line">
            <a:avLst/>
          </a:prstGeom>
          <a:ln w="28575">
            <a:solidFill>
              <a:srgbClr val="105898"/>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4FA4A92-368C-44F1-8F78-037E8AA40A25}"/>
              </a:ext>
            </a:extLst>
          </p:cNvPr>
          <p:cNvSpPr/>
          <p:nvPr userDrawn="1"/>
        </p:nvSpPr>
        <p:spPr>
          <a:xfrm>
            <a:off x="-9144" y="0"/>
            <a:ext cx="51816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5415474"/>
      </p:ext>
    </p:extLst>
  </p:cSld>
  <p:clrMap bg1="lt1" tx1="dk1" bg2="lt2" tx2="dk2" accent1="accent1" accent2="accent2" accent3="accent3" accent4="accent4" accent5="accent5" accent6="accent6" hlink="hlink" folHlink="folHlink"/>
  <p:sldLayoutIdLst>
    <p:sldLayoutId id="2147483747" r:id="rId1"/>
    <p:sldLayoutId id="2147483746" r:id="rId2"/>
  </p:sldLayoutIdLst>
  <p:hf hdr="0" dt="0"/>
  <p:txStyles>
    <p:titleStyle>
      <a:lvl1pPr algn="l" defTabSz="457200" rtl="0" eaLnBrk="1" latinLnBrk="0" hangingPunct="1">
        <a:spcBef>
          <a:spcPct val="0"/>
        </a:spcBef>
        <a:buNone/>
        <a:defRPr sz="4000" kern="1200">
          <a:ln>
            <a:noFill/>
          </a:ln>
          <a:solidFill>
            <a:srgbClr val="205595"/>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500" kern="1200">
          <a:solidFill>
            <a:srgbClr val="009EE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9EE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9EE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9EE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9EE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moumouni.magawata@helvetas.org" TargetMode="External"/><Relationship Id="rId2" Type="http://schemas.openxmlformats.org/officeDocument/2006/relationships/hyperlink" Target="http://waterconsortium.ch/blueschool/" TargetMode="Externa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mailto:aphilipona@caritas.c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4.xml"/><Relationship Id="rId1" Type="http://schemas.openxmlformats.org/officeDocument/2006/relationships/video" Target="https://www.youtube.com/embed/7QiNojAmA_0?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5.xml"/><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1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5.xml"/><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5.xml"/><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06.pn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26B4D19-8420-0D40-8088-707F8BCBB18E}"/>
              </a:ext>
            </a:extLst>
          </p:cNvPr>
          <p:cNvSpPr>
            <a:spLocks noGrp="1"/>
          </p:cNvSpPr>
          <p:nvPr>
            <p:ph type="ctrTitle"/>
          </p:nvPr>
        </p:nvSpPr>
        <p:spPr>
          <a:xfrm>
            <a:off x="838200" y="484632"/>
            <a:ext cx="6081713" cy="3566160"/>
          </a:xfrm>
        </p:spPr>
        <p:txBody>
          <a:bodyPr>
            <a:normAutofit/>
          </a:bodyPr>
          <a:lstStyle/>
          <a:p>
            <a:pPr algn="l"/>
            <a:r>
              <a:rPr lang="it-CH" sz="6600">
                <a:solidFill>
                  <a:srgbClr val="FFFFFF"/>
                </a:solidFill>
              </a:rPr>
              <a:t>Workshop 5</a:t>
            </a:r>
          </a:p>
        </p:txBody>
      </p:sp>
      <p:sp>
        <p:nvSpPr>
          <p:cNvPr id="3" name="Sottotitolo 2">
            <a:extLst>
              <a:ext uri="{FF2B5EF4-FFF2-40B4-BE49-F238E27FC236}">
                <a16:creationId xmlns:a16="http://schemas.microsoft.com/office/drawing/2014/main" id="{D1BF5B2A-251D-FC43-A93F-B3D24B357F62}"/>
              </a:ext>
            </a:extLst>
          </p:cNvPr>
          <p:cNvSpPr>
            <a:spLocks noGrp="1"/>
          </p:cNvSpPr>
          <p:nvPr>
            <p:ph type="subTitle" idx="1"/>
          </p:nvPr>
        </p:nvSpPr>
        <p:spPr>
          <a:xfrm>
            <a:off x="838200" y="4480560"/>
            <a:ext cx="6081713" cy="1572768"/>
          </a:xfrm>
        </p:spPr>
        <p:txBody>
          <a:bodyPr>
            <a:normAutofit/>
          </a:bodyPr>
          <a:lstStyle/>
          <a:p>
            <a:pPr algn="l"/>
            <a:r>
              <a:rPr lang="en-GB" b="1" err="1">
                <a:solidFill>
                  <a:srgbClr val="FFFFFF"/>
                </a:solidFill>
                <a:latin typeface="Amatic SC"/>
                <a:ea typeface="Amatic SC"/>
                <a:cs typeface="Amatic SC"/>
                <a:sym typeface="Amatic SC"/>
              </a:rPr>
              <a:t>Reconnaître</a:t>
            </a:r>
            <a:r>
              <a:rPr lang="en-GB" b="1">
                <a:solidFill>
                  <a:srgbClr val="FFFFFF"/>
                </a:solidFill>
                <a:latin typeface="Amatic SC"/>
                <a:ea typeface="Amatic SC"/>
                <a:cs typeface="Amatic SC"/>
                <a:sym typeface="Amatic SC"/>
              </a:rPr>
              <a:t> le </a:t>
            </a:r>
            <a:r>
              <a:rPr lang="en-GB" b="1" err="1">
                <a:solidFill>
                  <a:srgbClr val="FFFFFF"/>
                </a:solidFill>
                <a:latin typeface="Amatic SC"/>
                <a:ea typeface="Amatic SC"/>
                <a:cs typeface="Amatic SC"/>
                <a:sym typeface="Amatic SC"/>
              </a:rPr>
              <a:t>rôle</a:t>
            </a:r>
            <a:r>
              <a:rPr lang="en-GB" b="1">
                <a:solidFill>
                  <a:srgbClr val="FFFFFF"/>
                </a:solidFill>
                <a:latin typeface="Amatic SC"/>
                <a:ea typeface="Amatic SC"/>
                <a:cs typeface="Amatic SC"/>
                <a:sym typeface="Amatic SC"/>
              </a:rPr>
              <a:t> de </a:t>
            </a:r>
            <a:r>
              <a:rPr lang="en-GB" b="1" err="1">
                <a:solidFill>
                  <a:srgbClr val="FFFFFF"/>
                </a:solidFill>
                <a:latin typeface="Amatic SC"/>
                <a:ea typeface="Amatic SC"/>
                <a:cs typeface="Amatic SC"/>
                <a:sym typeface="Amatic SC"/>
              </a:rPr>
              <a:t>l’éducation</a:t>
            </a:r>
            <a:r>
              <a:rPr lang="en-GB" b="1">
                <a:solidFill>
                  <a:srgbClr val="FFFFFF"/>
                </a:solidFill>
                <a:latin typeface="Amatic SC"/>
                <a:ea typeface="Amatic SC"/>
                <a:cs typeface="Amatic SC"/>
                <a:sym typeface="Amatic SC"/>
              </a:rPr>
              <a:t> dans la </a:t>
            </a:r>
            <a:r>
              <a:rPr lang="en-GB" b="1" err="1">
                <a:solidFill>
                  <a:srgbClr val="FFFFFF"/>
                </a:solidFill>
                <a:latin typeface="Amatic SC"/>
                <a:ea typeface="Amatic SC"/>
                <a:cs typeface="Amatic SC"/>
                <a:sym typeface="Amatic SC"/>
              </a:rPr>
              <a:t>prévention</a:t>
            </a:r>
            <a:r>
              <a:rPr lang="en-GB" b="1">
                <a:solidFill>
                  <a:srgbClr val="FFFFFF"/>
                </a:solidFill>
                <a:latin typeface="Amatic SC"/>
                <a:ea typeface="Amatic SC"/>
                <a:cs typeface="Amatic SC"/>
                <a:sym typeface="Amatic SC"/>
              </a:rPr>
              <a:t> des maladies et le support des </a:t>
            </a:r>
            <a:r>
              <a:rPr lang="en-GB" b="1" err="1">
                <a:solidFill>
                  <a:srgbClr val="FFFFFF"/>
                </a:solidFill>
                <a:latin typeface="Amatic SC"/>
                <a:ea typeface="Amatic SC"/>
                <a:cs typeface="Amatic SC"/>
                <a:sym typeface="Amatic SC"/>
              </a:rPr>
              <a:t>activités</a:t>
            </a:r>
            <a:r>
              <a:rPr lang="en-GB" b="1">
                <a:solidFill>
                  <a:srgbClr val="FFFFFF"/>
                </a:solidFill>
                <a:latin typeface="Amatic SC"/>
                <a:ea typeface="Amatic SC"/>
                <a:cs typeface="Amatic SC"/>
                <a:sym typeface="Amatic SC"/>
              </a:rPr>
              <a:t> EHA aux écoles </a:t>
            </a:r>
          </a:p>
          <a:p>
            <a:pPr algn="l"/>
            <a:r>
              <a:rPr lang="en-GB" b="1">
                <a:solidFill>
                  <a:srgbClr val="FFFFFF"/>
                </a:solidFill>
                <a:latin typeface="Amatic SC"/>
                <a:ea typeface="Amatic SC"/>
                <a:cs typeface="Amatic SC"/>
                <a:sym typeface="Amatic SC"/>
              </a:rPr>
              <a:t>Rolle der </a:t>
            </a:r>
            <a:r>
              <a:rPr lang="en-GB" b="1" err="1">
                <a:solidFill>
                  <a:srgbClr val="FFFFFF"/>
                </a:solidFill>
                <a:latin typeface="Amatic SC"/>
                <a:ea typeface="Amatic SC"/>
                <a:cs typeface="Amatic SC"/>
                <a:sym typeface="Amatic SC"/>
              </a:rPr>
              <a:t>Bildung</a:t>
            </a:r>
            <a:r>
              <a:rPr lang="en-GB" b="1">
                <a:solidFill>
                  <a:srgbClr val="FFFFFF"/>
                </a:solidFill>
                <a:latin typeface="Amatic SC"/>
                <a:ea typeface="Amatic SC"/>
                <a:cs typeface="Amatic SC"/>
                <a:sym typeface="Amatic SC"/>
              </a:rPr>
              <a:t> in der </a:t>
            </a:r>
            <a:r>
              <a:rPr lang="en-GB" b="1" err="1">
                <a:solidFill>
                  <a:srgbClr val="FFFFFF"/>
                </a:solidFill>
                <a:latin typeface="Amatic SC"/>
                <a:ea typeface="Amatic SC"/>
                <a:cs typeface="Amatic SC"/>
                <a:sym typeface="Amatic SC"/>
              </a:rPr>
              <a:t>Vorbeugung</a:t>
            </a:r>
            <a:r>
              <a:rPr lang="en-GB" b="1">
                <a:solidFill>
                  <a:srgbClr val="FFFFFF"/>
                </a:solidFill>
                <a:latin typeface="Amatic SC"/>
                <a:ea typeface="Amatic SC"/>
                <a:cs typeface="Amatic SC"/>
                <a:sym typeface="Amatic SC"/>
              </a:rPr>
              <a:t> von </a:t>
            </a:r>
            <a:r>
              <a:rPr lang="en-GB" b="1" err="1">
                <a:solidFill>
                  <a:srgbClr val="FFFFFF"/>
                </a:solidFill>
                <a:latin typeface="Amatic SC"/>
                <a:ea typeface="Amatic SC"/>
                <a:cs typeface="Amatic SC"/>
                <a:sym typeface="Amatic SC"/>
              </a:rPr>
              <a:t>Krankheiten</a:t>
            </a:r>
            <a:r>
              <a:rPr lang="en-GB" b="1">
                <a:solidFill>
                  <a:srgbClr val="FFFFFF"/>
                </a:solidFill>
                <a:latin typeface="Amatic SC"/>
                <a:ea typeface="Amatic SC"/>
                <a:cs typeface="Amatic SC"/>
                <a:sym typeface="Amatic SC"/>
              </a:rPr>
              <a:t> und </a:t>
            </a:r>
            <a:r>
              <a:rPr lang="en-GB" b="1" err="1">
                <a:solidFill>
                  <a:srgbClr val="FFFFFF"/>
                </a:solidFill>
                <a:latin typeface="Amatic SC"/>
                <a:ea typeface="Amatic SC"/>
                <a:cs typeface="Amatic SC"/>
                <a:sym typeface="Amatic SC"/>
              </a:rPr>
              <a:t>Unterstützung</a:t>
            </a:r>
            <a:r>
              <a:rPr lang="en-GB" b="1">
                <a:solidFill>
                  <a:srgbClr val="FFFFFF"/>
                </a:solidFill>
                <a:latin typeface="Amatic SC"/>
                <a:ea typeface="Amatic SC"/>
                <a:cs typeface="Amatic SC"/>
                <a:sym typeface="Amatic SC"/>
              </a:rPr>
              <a:t> von Wash-</a:t>
            </a:r>
            <a:r>
              <a:rPr lang="en-GB" b="1" err="1">
                <a:solidFill>
                  <a:srgbClr val="FFFFFF"/>
                </a:solidFill>
                <a:latin typeface="Amatic SC"/>
                <a:ea typeface="Amatic SC"/>
                <a:cs typeface="Amatic SC"/>
                <a:sym typeface="Amatic SC"/>
              </a:rPr>
              <a:t>Aktivitäten</a:t>
            </a:r>
            <a:r>
              <a:rPr lang="en-GB" b="1">
                <a:solidFill>
                  <a:srgbClr val="FFFFFF"/>
                </a:solidFill>
                <a:latin typeface="Amatic SC"/>
                <a:ea typeface="Amatic SC"/>
                <a:cs typeface="Amatic SC"/>
                <a:sym typeface="Amatic SC"/>
              </a:rPr>
              <a:t> an </a:t>
            </a:r>
            <a:r>
              <a:rPr lang="en-GB" b="1" err="1">
                <a:solidFill>
                  <a:srgbClr val="FFFFFF"/>
                </a:solidFill>
                <a:latin typeface="Amatic SC"/>
                <a:ea typeface="Amatic SC"/>
                <a:cs typeface="Amatic SC"/>
                <a:sym typeface="Amatic SC"/>
              </a:rPr>
              <a:t>Schulen</a:t>
            </a:r>
            <a:r>
              <a:rPr lang="en-GB" b="1">
                <a:solidFill>
                  <a:srgbClr val="FFFFFF"/>
                </a:solidFill>
                <a:latin typeface="Amatic SC"/>
                <a:ea typeface="Amatic SC"/>
                <a:cs typeface="Amatic SC"/>
                <a:sym typeface="Amatic SC"/>
              </a:rPr>
              <a:t>: </a:t>
            </a:r>
          </a:p>
        </p:txBody>
      </p:sp>
      <p:pic>
        <p:nvPicPr>
          <p:cNvPr id="1030" name="Picture 6" descr="Helvetas | Organizzazione indipendente di cooperazione allo sviluppo">
            <a:extLst>
              <a:ext uri="{FF2B5EF4-FFF2-40B4-BE49-F238E27FC236}">
                <a16:creationId xmlns:a16="http://schemas.microsoft.com/office/drawing/2014/main" id="{F8CD3AE7-2BC9-ED43-B004-5DBB314D98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7459386" y="305724"/>
            <a:ext cx="3724904" cy="1547129"/>
          </a:xfrm>
          <a:prstGeom prst="rect">
            <a:avLst/>
          </a:prstGeom>
          <a:noFill/>
          <a:extLst>
            <a:ext uri="{909E8E84-426E-40DD-AFC4-6F175D3DCCD1}">
              <a14:hiddenFill xmlns:a14="http://schemas.microsoft.com/office/drawing/2010/main">
                <a:solidFill>
                  <a:srgbClr val="FFFFFF"/>
                </a:solidFill>
              </a14:hiddenFill>
            </a:ext>
          </a:extLst>
        </p:spPr>
      </p:pic>
      <p:sp>
        <p:nvSpPr>
          <p:cNvPr id="194"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Nepal Safe Water Quality - Eawag">
            <a:extLst>
              <a:ext uri="{FF2B5EF4-FFF2-40B4-BE49-F238E27FC236}">
                <a16:creationId xmlns:a16="http://schemas.microsoft.com/office/drawing/2014/main" id="{5FAA4206-90B4-E045-B27E-383505CCC46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771176" y="3780431"/>
            <a:ext cx="3931920" cy="363992"/>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4EC964F0-592B-F946-9739-BF1D452B2244}"/>
              </a:ext>
            </a:extLst>
          </p:cNvPr>
          <p:cNvSpPr txBox="1"/>
          <p:nvPr/>
        </p:nvSpPr>
        <p:spPr>
          <a:xfrm>
            <a:off x="7223760" y="899160"/>
            <a:ext cx="184731" cy="369332"/>
          </a:xfrm>
          <a:prstGeom prst="rect">
            <a:avLst/>
          </a:prstGeom>
          <a:noFill/>
        </p:spPr>
        <p:txBody>
          <a:bodyPr wrap="none" rtlCol="0">
            <a:spAutoFit/>
          </a:bodyPr>
          <a:lstStyle/>
          <a:p>
            <a:endParaRPr lang="it-CH"/>
          </a:p>
        </p:txBody>
      </p:sp>
      <p:sp>
        <p:nvSpPr>
          <p:cNvPr id="6" name="Segnaposto numero diapositiva 5">
            <a:extLst>
              <a:ext uri="{FF2B5EF4-FFF2-40B4-BE49-F238E27FC236}">
                <a16:creationId xmlns:a16="http://schemas.microsoft.com/office/drawing/2014/main" id="{10589E33-7D7A-C64C-A869-7345D46ACF13}"/>
              </a:ext>
            </a:extLst>
          </p:cNvPr>
          <p:cNvSpPr>
            <a:spLocks noGrp="1"/>
          </p:cNvSpPr>
          <p:nvPr>
            <p:ph type="sldNum" sz="quarter" idx="12"/>
          </p:nvPr>
        </p:nvSpPr>
        <p:spPr/>
        <p:txBody>
          <a:bodyPr/>
          <a:lstStyle/>
          <a:p>
            <a:fld id="{DE4AC6BF-D96F-5B4F-BE25-E9A3F15F2698}" type="slidenum">
              <a:rPr lang="it-CH" smtClean="0"/>
              <a:t>1</a:t>
            </a:fld>
            <a:endParaRPr lang="it-CH"/>
          </a:p>
        </p:txBody>
      </p:sp>
      <p:pic>
        <p:nvPicPr>
          <p:cNvPr id="1026" name="Picture 2">
            <a:extLst>
              <a:ext uri="{FF2B5EF4-FFF2-40B4-BE49-F238E27FC236}">
                <a16:creationId xmlns:a16="http://schemas.microsoft.com/office/drawing/2014/main" id="{49BC5F7C-44F1-EB46-AEA4-42E9499C593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4512" y="3141376"/>
            <a:ext cx="3537313" cy="469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678538-D85A-4A7D-83E2-84C6A27BD659}"/>
              </a:ext>
            </a:extLst>
          </p:cNvPr>
          <p:cNvSpPr txBox="1"/>
          <p:nvPr/>
        </p:nvSpPr>
        <p:spPr>
          <a:xfrm>
            <a:off x="7720843" y="4293548"/>
            <a:ext cx="5511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Light"/>
                <a:cs typeface="Calibri"/>
              </a:rPr>
              <a:t>Arabela </a:t>
            </a:r>
            <a:r>
              <a:rPr lang="en-GB" dirty="0" err="1">
                <a:latin typeface="Calibri Light"/>
                <a:cs typeface="Calibri"/>
              </a:rPr>
              <a:t>Philipona</a:t>
            </a:r>
            <a:r>
              <a:rPr lang="en-GB" dirty="0">
                <a:latin typeface="Calibri Light"/>
                <a:cs typeface="Calibri"/>
              </a:rPr>
              <a:t> - speaker</a:t>
            </a:r>
          </a:p>
        </p:txBody>
      </p:sp>
      <p:sp>
        <p:nvSpPr>
          <p:cNvPr id="13" name="TextBox 12">
            <a:extLst>
              <a:ext uri="{FF2B5EF4-FFF2-40B4-BE49-F238E27FC236}">
                <a16:creationId xmlns:a16="http://schemas.microsoft.com/office/drawing/2014/main" id="{DA3A1305-668B-418A-988C-15613D9F6390}"/>
              </a:ext>
            </a:extLst>
          </p:cNvPr>
          <p:cNvSpPr txBox="1"/>
          <p:nvPr/>
        </p:nvSpPr>
        <p:spPr>
          <a:xfrm>
            <a:off x="7768695" y="1801973"/>
            <a:ext cx="5511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Light"/>
                <a:cs typeface="Calibri"/>
              </a:rPr>
              <a:t>Moumouni </a:t>
            </a:r>
            <a:r>
              <a:rPr lang="en-GB" dirty="0" err="1">
                <a:latin typeface="Calibri Light"/>
                <a:cs typeface="Calibri"/>
              </a:rPr>
              <a:t>Magawata</a:t>
            </a:r>
            <a:r>
              <a:rPr lang="en-GB" dirty="0">
                <a:latin typeface="Calibri Light"/>
                <a:cs typeface="Calibri"/>
              </a:rPr>
              <a:t> &amp; Alexander Kappeler </a:t>
            </a:r>
            <a:endParaRPr lang="en-US"/>
          </a:p>
          <a:p>
            <a:r>
              <a:rPr lang="en-GB" dirty="0">
                <a:latin typeface="Calibri Light"/>
                <a:cs typeface="Calibri"/>
              </a:rPr>
              <a:t>- speakers</a:t>
            </a:r>
          </a:p>
        </p:txBody>
      </p:sp>
      <p:sp>
        <p:nvSpPr>
          <p:cNvPr id="14" name="TextBox 13">
            <a:extLst>
              <a:ext uri="{FF2B5EF4-FFF2-40B4-BE49-F238E27FC236}">
                <a16:creationId xmlns:a16="http://schemas.microsoft.com/office/drawing/2014/main" id="{5B355B97-7660-4ABF-98AF-EAD184CEF6CC}"/>
              </a:ext>
            </a:extLst>
          </p:cNvPr>
          <p:cNvSpPr txBox="1"/>
          <p:nvPr/>
        </p:nvSpPr>
        <p:spPr>
          <a:xfrm>
            <a:off x="7720842" y="5157906"/>
            <a:ext cx="26343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a:latin typeface="Calibri Light"/>
                <a:cs typeface="Calibri"/>
              </a:rPr>
              <a:t>Moderated by </a:t>
            </a:r>
            <a:r>
              <a:rPr lang="en-GB" dirty="0">
                <a:latin typeface="Calibri Light"/>
                <a:cs typeface="Calibri"/>
              </a:rPr>
              <a:t>Denis Hofer </a:t>
            </a:r>
            <a:r>
              <a:rPr lang="en-GB" i="1" dirty="0">
                <a:latin typeface="Calibri Light"/>
                <a:cs typeface="Calibri"/>
              </a:rPr>
              <a:t>from </a:t>
            </a:r>
          </a:p>
        </p:txBody>
      </p:sp>
      <p:pic>
        <p:nvPicPr>
          <p:cNvPr id="5" name="Picture 7" descr="Logo, company name&#10;&#10;Description automatically generated">
            <a:extLst>
              <a:ext uri="{FF2B5EF4-FFF2-40B4-BE49-F238E27FC236}">
                <a16:creationId xmlns:a16="http://schemas.microsoft.com/office/drawing/2014/main" id="{FDE1C73D-01CE-4EC7-A102-0C4DD43681AA}"/>
              </a:ext>
            </a:extLst>
          </p:cNvPr>
          <p:cNvPicPr>
            <a:picLocks noChangeAspect="1"/>
          </p:cNvPicPr>
          <p:nvPr/>
        </p:nvPicPr>
        <p:blipFill>
          <a:blip r:embed="rId5"/>
          <a:stretch>
            <a:fillRect/>
          </a:stretch>
        </p:blipFill>
        <p:spPr>
          <a:xfrm>
            <a:off x="9148550" y="5194389"/>
            <a:ext cx="1969828" cy="1348297"/>
          </a:xfrm>
          <a:prstGeom prst="rect">
            <a:avLst/>
          </a:prstGeom>
        </p:spPr>
      </p:pic>
      <p:sp>
        <p:nvSpPr>
          <p:cNvPr id="16" name="TextBox 1">
            <a:extLst>
              <a:ext uri="{FF2B5EF4-FFF2-40B4-BE49-F238E27FC236}">
                <a16:creationId xmlns:a16="http://schemas.microsoft.com/office/drawing/2014/main" id="{72374C15-9719-4AB8-85D9-8C0B44AA7E59}"/>
              </a:ext>
            </a:extLst>
          </p:cNvPr>
          <p:cNvSpPr txBox="1"/>
          <p:nvPr/>
        </p:nvSpPr>
        <p:spPr>
          <a:xfrm>
            <a:off x="310055" y="204952"/>
            <a:ext cx="6172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latin typeface="Calibri Light"/>
                <a:cs typeface="Calibri"/>
              </a:rPr>
              <a:t>RECI </a:t>
            </a:r>
            <a:r>
              <a:rPr lang="en-GB" dirty="0" err="1">
                <a:solidFill>
                  <a:schemeClr val="bg1"/>
                </a:solidFill>
                <a:latin typeface="Calibri Light"/>
                <a:cs typeface="Calibri"/>
              </a:rPr>
              <a:t>Thementag</a:t>
            </a:r>
            <a:r>
              <a:rPr lang="en-GB" dirty="0">
                <a:solidFill>
                  <a:schemeClr val="bg1"/>
                </a:solidFill>
                <a:latin typeface="Calibri Light"/>
                <a:cs typeface="Calibri"/>
              </a:rPr>
              <a:t> 2021 – </a:t>
            </a:r>
            <a:r>
              <a:rPr lang="en-GB" dirty="0" err="1">
                <a:solidFill>
                  <a:schemeClr val="bg1"/>
                </a:solidFill>
                <a:latin typeface="Calibri Light"/>
                <a:cs typeface="Calibri"/>
              </a:rPr>
              <a:t>Journée</a:t>
            </a:r>
            <a:r>
              <a:rPr lang="en-GB" dirty="0">
                <a:solidFill>
                  <a:schemeClr val="bg1"/>
                </a:solidFill>
                <a:latin typeface="Calibri Light"/>
                <a:cs typeface="Calibri"/>
              </a:rPr>
              <a:t> </a:t>
            </a:r>
            <a:r>
              <a:rPr lang="en-GB" dirty="0" err="1">
                <a:solidFill>
                  <a:schemeClr val="bg1"/>
                </a:solidFill>
                <a:latin typeface="Calibri Light"/>
                <a:cs typeface="Calibri"/>
              </a:rPr>
              <a:t>thématique</a:t>
            </a:r>
            <a:r>
              <a:rPr lang="en-GB" dirty="0">
                <a:solidFill>
                  <a:schemeClr val="bg1"/>
                </a:solidFill>
                <a:latin typeface="Calibri Light"/>
                <a:cs typeface="Calibri"/>
              </a:rPr>
              <a:t> du RECI 2021</a:t>
            </a:r>
          </a:p>
          <a:p>
            <a:r>
              <a:rPr lang="en-GB" dirty="0">
                <a:solidFill>
                  <a:schemeClr val="bg1"/>
                </a:solidFill>
                <a:latin typeface="Calibri Light"/>
                <a:cs typeface="Calibri"/>
              </a:rPr>
              <a:t>16.11.2021</a:t>
            </a:r>
          </a:p>
        </p:txBody>
      </p:sp>
    </p:spTree>
    <p:extLst>
      <p:ext uri="{BB962C8B-B14F-4D97-AF65-F5344CB8AC3E}">
        <p14:creationId xmlns:p14="http://schemas.microsoft.com/office/powerpoint/2010/main" val="3439319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A877F8E8-921F-6A45-ADEA-1583E0C17D88}"/>
              </a:ext>
            </a:extLst>
          </p:cNvPr>
          <p:cNvSpPr>
            <a:spLocks noGrp="1"/>
          </p:cNvSpPr>
          <p:nvPr>
            <p:ph type="title"/>
          </p:nvPr>
        </p:nvSpPr>
        <p:spPr>
          <a:xfrm>
            <a:off x="552450" y="276225"/>
            <a:ext cx="9201150" cy="895350"/>
          </a:xfrm>
        </p:spPr>
        <p:txBody>
          <a:bodyPr>
            <a:normAutofit fontScale="90000"/>
          </a:bodyPr>
          <a:lstStyle/>
          <a:p>
            <a:r>
              <a:rPr lang="fr-FR" altLang="fr-FR" sz="3200"/>
              <a:t> </a:t>
            </a:r>
            <a:br>
              <a:rPr lang="fr-FR" altLang="fr-FR" sz="3200"/>
            </a:br>
            <a:r>
              <a:rPr lang="fr-FR" altLang="fr-FR" sz="3200" b="1">
                <a:solidFill>
                  <a:srgbClr val="C00000"/>
                </a:solidFill>
                <a:latin typeface="Arial Narrow" panose="020B0604020202020204" pitchFamily="34" charset="0"/>
                <a:cs typeface="Arial" panose="020B0604020202020204" pitchFamily="34" charset="0"/>
              </a:rPr>
              <a:t>Une bonne alimentation participe aussi à la prévention  !</a:t>
            </a:r>
            <a:br>
              <a:rPr lang="fr-FR" altLang="fr-FR" sz="3200" b="1">
                <a:solidFill>
                  <a:srgbClr val="C00000"/>
                </a:solidFill>
                <a:latin typeface="Arial Narrow" panose="020B0604020202020204" pitchFamily="34" charset="0"/>
                <a:cs typeface="Arial" panose="020B0604020202020204" pitchFamily="34" charset="0"/>
              </a:rPr>
            </a:br>
            <a:endParaRPr lang="de-CH" altLang="fr-FR" sz="3200" b="1">
              <a:solidFill>
                <a:srgbClr val="C00000"/>
              </a:solidFill>
              <a:latin typeface="Arial Narrow" panose="020B0604020202020204" pitchFamily="34" charset="0"/>
              <a:cs typeface="Arial" panose="020B0604020202020204" pitchFamily="34" charset="0"/>
            </a:endParaRPr>
          </a:p>
        </p:txBody>
      </p:sp>
      <p:sp>
        <p:nvSpPr>
          <p:cNvPr id="10243" name="Rectangle 1028">
            <a:extLst>
              <a:ext uri="{FF2B5EF4-FFF2-40B4-BE49-F238E27FC236}">
                <a16:creationId xmlns:a16="http://schemas.microsoft.com/office/drawing/2014/main" id="{E582CD3C-FCA2-6447-9A01-77F301FB2E95}"/>
              </a:ext>
            </a:extLst>
          </p:cNvPr>
          <p:cNvSpPr>
            <a:spLocks noChangeArrowheads="1"/>
          </p:cNvSpPr>
          <p:nvPr/>
        </p:nvSpPr>
        <p:spPr bwMode="auto">
          <a:xfrm>
            <a:off x="1738313" y="3219450"/>
            <a:ext cx="5002212"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Clr>
                <a:srgbClr val="005740"/>
              </a:buClr>
              <a:buFont typeface="Wingdings" pitchFamily="2" charset="2"/>
              <a:buNone/>
            </a:pPr>
            <a:endParaRPr lang="fr-FR" altLang="fr-FR" sz="2000" i="1">
              <a:latin typeface="Arial" panose="020B0604020202020204" pitchFamily="34" charset="0"/>
            </a:endParaRPr>
          </a:p>
          <a:p>
            <a:pPr>
              <a:lnSpc>
                <a:spcPct val="90000"/>
              </a:lnSpc>
              <a:buClr>
                <a:srgbClr val="005740"/>
              </a:buClr>
              <a:buFont typeface="Wingdings" pitchFamily="2" charset="2"/>
              <a:buNone/>
            </a:pPr>
            <a:endParaRPr lang="fr-FR" altLang="fr-FR" sz="1800">
              <a:latin typeface="Arial" panose="020B0604020202020204" pitchFamily="34" charset="0"/>
            </a:endParaRPr>
          </a:p>
        </p:txBody>
      </p:sp>
      <p:sp>
        <p:nvSpPr>
          <p:cNvPr id="6" name="Rectangle 5">
            <a:extLst>
              <a:ext uri="{FF2B5EF4-FFF2-40B4-BE49-F238E27FC236}">
                <a16:creationId xmlns:a16="http://schemas.microsoft.com/office/drawing/2014/main" id="{64CDF1C5-CE20-3646-BC8B-DDB74DE9B484}"/>
              </a:ext>
            </a:extLst>
          </p:cNvPr>
          <p:cNvSpPr/>
          <p:nvPr/>
        </p:nvSpPr>
        <p:spPr>
          <a:xfrm>
            <a:off x="511175" y="2293939"/>
            <a:ext cx="6230938" cy="2769989"/>
          </a:xfrm>
          <a:prstGeom prst="rect">
            <a:avLst/>
          </a:prstGeom>
        </p:spPr>
        <p:txBody>
          <a:bodyPr wrap="square">
            <a:spAutoFit/>
          </a:bodyPr>
          <a:lstStyle/>
          <a:p>
            <a:pPr>
              <a:defRPr/>
            </a:pPr>
            <a:r>
              <a:rPr lang="fr-FR" sz="2800">
                <a:solidFill>
                  <a:srgbClr val="0099FF"/>
                </a:solidFill>
                <a:latin typeface="Arial Narrow" panose="020B0606020202030204" pitchFamily="34" charset="0"/>
                <a:ea typeface="Calibri" panose="020F0502020204030204" pitchFamily="34" charset="0"/>
                <a:cs typeface="Times New Roman" panose="02020603050405020304" pitchFamily="18" charset="0"/>
              </a:rPr>
              <a:t>Les écoles Bleues : Objectifs pédagogiques</a:t>
            </a:r>
          </a:p>
          <a:p>
            <a:pPr>
              <a:defRPr/>
            </a:pPr>
            <a:endParaRPr lang="fr-FR" sz="2000"/>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Améliorer la qualité de l’alimentation</a:t>
            </a:r>
          </a:p>
          <a:p>
            <a:pPr marL="342900" indent="-342900">
              <a:buFont typeface="Arial" panose="020B0604020202020204" pitchFamily="34" charset="0"/>
              <a:buChar cha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Faire prendre conscience aux élèves que l’eau est une ressource limitée, qu’il est important de protéger et de bien utiliser </a:t>
            </a:r>
          </a:p>
          <a:p>
            <a:pPr marL="342900" indent="-342900">
              <a:buFont typeface="Arial" panose="020B0604020202020204" pitchFamily="34" charset="0"/>
              <a:buChar cha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Inciter les élèves à protéger leur environnement, et à devenir agents de changement dans leur communauté</a:t>
            </a:r>
          </a:p>
        </p:txBody>
      </p:sp>
      <p:pic>
        <p:nvPicPr>
          <p:cNvPr id="10245" name="Image 1">
            <a:extLst>
              <a:ext uri="{FF2B5EF4-FFF2-40B4-BE49-F238E27FC236}">
                <a16:creationId xmlns:a16="http://schemas.microsoft.com/office/drawing/2014/main" id="{383A983D-390A-7743-8A73-6A269CD2B85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64388" y="4070351"/>
            <a:ext cx="34099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2">
            <a:extLst>
              <a:ext uri="{FF2B5EF4-FFF2-40B4-BE49-F238E27FC236}">
                <a16:creationId xmlns:a16="http://schemas.microsoft.com/office/drawing/2014/main" id="{8B097794-5DE1-7944-B567-980B99E23CA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75488" y="1300163"/>
            <a:ext cx="3459162"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6D780F27-E979-D045-8AD7-BBE611202F20}"/>
              </a:ext>
            </a:extLst>
          </p:cNvPr>
          <p:cNvSpPr>
            <a:spLocks noGrp="1"/>
          </p:cNvSpPr>
          <p:nvPr>
            <p:ph type="sldNum" sz="quarter" idx="12"/>
          </p:nvPr>
        </p:nvSpPr>
        <p:spPr/>
        <p:txBody>
          <a:bodyPr/>
          <a:lstStyle/>
          <a:p>
            <a:fld id="{DE4AC6BF-D96F-5B4F-BE25-E9A3F15F2698}" type="slidenum">
              <a:rPr lang="it-CH" smtClean="0"/>
              <a:t>10</a:t>
            </a:fld>
            <a:endParaRPr lang="it-C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a:extLst>
              <a:ext uri="{FF2B5EF4-FFF2-40B4-BE49-F238E27FC236}">
                <a16:creationId xmlns:a16="http://schemas.microsoft.com/office/drawing/2014/main" id="{91D17FB6-F900-B14B-ADD9-C8F4DC68444F}"/>
              </a:ext>
            </a:extLst>
          </p:cNvPr>
          <p:cNvSpPr>
            <a:spLocks noGrp="1"/>
          </p:cNvSpPr>
          <p:nvPr>
            <p:ph type="title"/>
          </p:nvPr>
        </p:nvSpPr>
        <p:spPr>
          <a:xfrm>
            <a:off x="644525" y="288925"/>
            <a:ext cx="7512050" cy="882650"/>
          </a:xfrm>
        </p:spPr>
        <p:txBody>
          <a:bodyPr>
            <a:normAutofit fontScale="90000"/>
          </a:bodyPr>
          <a:lstStyle/>
          <a:p>
            <a:pPr eaLnBrk="1" hangingPunct="1"/>
            <a:r>
              <a:rPr lang="fr-FR" altLang="fr-FR" sz="3000" b="1">
                <a:solidFill>
                  <a:srgbClr val="C00000"/>
                </a:solidFill>
                <a:latin typeface="Arial Narrow" panose="020B0604020202020204" pitchFamily="34" charset="0"/>
                <a:cs typeface="Arial" panose="020B0604020202020204" pitchFamily="34" charset="0"/>
              </a:rPr>
              <a:t>Au-delà des écoliers d’autres </a:t>
            </a:r>
            <a:br>
              <a:rPr lang="fr-FR" altLang="fr-FR" sz="3000" b="1">
                <a:solidFill>
                  <a:srgbClr val="C00000"/>
                </a:solidFill>
                <a:latin typeface="Arial Narrow" panose="020B0604020202020204" pitchFamily="34" charset="0"/>
                <a:cs typeface="Arial" panose="020B0604020202020204" pitchFamily="34" charset="0"/>
              </a:rPr>
            </a:br>
            <a:r>
              <a:rPr lang="fr-FR" altLang="fr-FR" sz="3000" b="1">
                <a:solidFill>
                  <a:srgbClr val="C00000"/>
                </a:solidFill>
                <a:latin typeface="Arial Narrow" panose="020B0604020202020204" pitchFamily="34" charset="0"/>
                <a:cs typeface="Arial" panose="020B0604020202020204" pitchFamily="34" charset="0"/>
              </a:rPr>
              <a:t>acteurs s’impliquent dans la lutte </a:t>
            </a:r>
            <a:endParaRPr lang="de-CH" altLang="fr-FR" sz="3000" b="1">
              <a:solidFill>
                <a:srgbClr val="C00000"/>
              </a:solidFill>
              <a:latin typeface="Arial Narrow" panose="020B0604020202020204" pitchFamily="34" charset="0"/>
              <a:cs typeface="Arial" panose="020B0604020202020204" pitchFamily="34" charset="0"/>
            </a:endParaRPr>
          </a:p>
        </p:txBody>
      </p:sp>
      <p:sp>
        <p:nvSpPr>
          <p:cNvPr id="11267" name="Rectangle 1028">
            <a:extLst>
              <a:ext uri="{FF2B5EF4-FFF2-40B4-BE49-F238E27FC236}">
                <a16:creationId xmlns:a16="http://schemas.microsoft.com/office/drawing/2014/main" id="{590DD7D4-6C62-0D45-A334-1D590AFED43F}"/>
              </a:ext>
            </a:extLst>
          </p:cNvPr>
          <p:cNvSpPr>
            <a:spLocks noChangeArrowheads="1"/>
          </p:cNvSpPr>
          <p:nvPr/>
        </p:nvSpPr>
        <p:spPr bwMode="auto">
          <a:xfrm>
            <a:off x="1738313" y="3219450"/>
            <a:ext cx="5002212"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Clr>
                <a:srgbClr val="005740"/>
              </a:buClr>
              <a:buFont typeface="Wingdings" pitchFamily="2" charset="2"/>
              <a:buNone/>
            </a:pPr>
            <a:endParaRPr lang="fr-FR" altLang="fr-FR" sz="2000" i="1">
              <a:latin typeface="Arial" panose="020B0604020202020204" pitchFamily="34" charset="0"/>
            </a:endParaRPr>
          </a:p>
          <a:p>
            <a:pPr>
              <a:lnSpc>
                <a:spcPct val="90000"/>
              </a:lnSpc>
              <a:buClr>
                <a:srgbClr val="005740"/>
              </a:buClr>
              <a:buFont typeface="Wingdings" pitchFamily="2" charset="2"/>
              <a:buNone/>
            </a:pPr>
            <a:endParaRPr lang="fr-FR" altLang="fr-FR" sz="1800">
              <a:latin typeface="Arial" panose="020B0604020202020204" pitchFamily="34" charset="0"/>
            </a:endParaRPr>
          </a:p>
        </p:txBody>
      </p:sp>
      <p:sp>
        <p:nvSpPr>
          <p:cNvPr id="6" name="Rectangle 5">
            <a:extLst>
              <a:ext uri="{FF2B5EF4-FFF2-40B4-BE49-F238E27FC236}">
                <a16:creationId xmlns:a16="http://schemas.microsoft.com/office/drawing/2014/main" id="{3AC3B940-749D-F44F-8A98-DFB879DE1AA9}"/>
              </a:ext>
            </a:extLst>
          </p:cNvPr>
          <p:cNvSpPr/>
          <p:nvPr/>
        </p:nvSpPr>
        <p:spPr>
          <a:xfrm>
            <a:off x="868364" y="1609725"/>
            <a:ext cx="6245225" cy="3600986"/>
          </a:xfrm>
          <a:prstGeom prst="rect">
            <a:avLst/>
          </a:prstGeom>
        </p:spPr>
        <p:txBody>
          <a:bodyPr wrap="square">
            <a:spAutoFit/>
          </a:bodyPr>
          <a:lstStyle/>
          <a:p>
            <a:pPr>
              <a:defRPr/>
            </a:pPr>
            <a:r>
              <a:rPr lang="fr-FR">
                <a:latin typeface="Arial Narrow" panose="020B0606020202030204" pitchFamily="34" charset="0"/>
                <a:ea typeface="Calibri" panose="020F0502020204030204" pitchFamily="34" charset="0"/>
                <a:cs typeface="Times New Roman" panose="02020603050405020304" pitchFamily="18" charset="0"/>
              </a:rPr>
              <a:t>Les autorités participent aux actions de prévention </a:t>
            </a:r>
          </a:p>
          <a:p>
            <a:pP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a:defRPr/>
            </a:pPr>
            <a:r>
              <a:rPr lang="fr-FR">
                <a:latin typeface="Arial Narrow" panose="020B0606020202030204" pitchFamily="34" charset="0"/>
                <a:ea typeface="Calibri" panose="020F0502020204030204" pitchFamily="34" charset="0"/>
                <a:cs typeface="Times New Roman" panose="02020603050405020304" pitchFamily="18" charset="0"/>
              </a:rPr>
              <a:t>Une enquête auprès des jeunes la perception du Covid 19 </a:t>
            </a: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connaissance de la maladie, leur implication dans la prévention, l’application des gestes barrières, l’impact sur les revenus des jeunes</a:t>
            </a:r>
          </a:p>
          <a:p>
            <a:pPr>
              <a:defRPr/>
            </a:pPr>
            <a:endParaRPr lang="fr-FR" sz="2800">
              <a:latin typeface="Arial Narrow" panose="020B0606020202030204" pitchFamily="34" charset="0"/>
              <a:ea typeface="Calibri" panose="020F0502020204030204" pitchFamily="34" charset="0"/>
              <a:cs typeface="Times New Roman" panose="02020603050405020304" pitchFamily="18" charset="0"/>
            </a:endParaRPr>
          </a:p>
          <a:p>
            <a:pPr>
              <a:defRPr/>
            </a:pPr>
            <a:r>
              <a:rPr lang="fr-FR">
                <a:latin typeface="Arial Narrow" panose="020B0606020202030204" pitchFamily="34" charset="0"/>
                <a:ea typeface="Calibri" panose="020F0502020204030204" pitchFamily="34" charset="0"/>
                <a:cs typeface="Times New Roman" panose="02020603050405020304" pitchFamily="18" charset="0"/>
              </a:rPr>
              <a:t>Participation à la 7ème Journée de l'étudiant en sociologie et anthropologie </a:t>
            </a: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sensibilisation des étudiants sur la maladie en lien avec les dynamiques sociales, impactées par le Coronavirus</a:t>
            </a:r>
          </a:p>
        </p:txBody>
      </p:sp>
      <p:pic>
        <p:nvPicPr>
          <p:cNvPr id="11269" name="Picture 12202">
            <a:extLst>
              <a:ext uri="{FF2B5EF4-FFF2-40B4-BE49-F238E27FC236}">
                <a16:creationId xmlns:a16="http://schemas.microsoft.com/office/drawing/2014/main" id="{AC9593CE-90D6-FB46-913C-6D4F01ACCC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88301" y="3297239"/>
            <a:ext cx="24987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 2">
            <a:extLst>
              <a:ext uri="{FF2B5EF4-FFF2-40B4-BE49-F238E27FC236}">
                <a16:creationId xmlns:a16="http://schemas.microsoft.com/office/drawing/2014/main" id="{ED5320F5-2E2C-7B46-8E06-60892762FC4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16863" y="1270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 3">
            <a:extLst>
              <a:ext uri="{FF2B5EF4-FFF2-40B4-BE49-F238E27FC236}">
                <a16:creationId xmlns:a16="http://schemas.microsoft.com/office/drawing/2014/main" id="{A1F5300A-CCC4-AC41-93F8-5710FC0E682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705851" y="525463"/>
            <a:ext cx="893763"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6AA2EAB0-4686-E144-B489-3B454ABFDF6E}"/>
              </a:ext>
            </a:extLst>
          </p:cNvPr>
          <p:cNvSpPr>
            <a:spLocks noGrp="1"/>
          </p:cNvSpPr>
          <p:nvPr>
            <p:ph type="sldNum" sz="quarter" idx="12"/>
          </p:nvPr>
        </p:nvSpPr>
        <p:spPr/>
        <p:txBody>
          <a:bodyPr/>
          <a:lstStyle/>
          <a:p>
            <a:fld id="{DE4AC6BF-D96F-5B4F-BE25-E9A3F15F2698}" type="slidenum">
              <a:rPr lang="it-CH" smtClean="0"/>
              <a:t>11</a:t>
            </a:fld>
            <a:endParaRPr lang="it-CH"/>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3" descr="C:\Users\user\Desktop\Instances pour Agnès\IEC Covid Puits pastoraux\Article\P1000760.JPG">
            <a:extLst>
              <a:ext uri="{FF2B5EF4-FFF2-40B4-BE49-F238E27FC236}">
                <a16:creationId xmlns:a16="http://schemas.microsoft.com/office/drawing/2014/main" id="{B561A483-1F28-9948-9038-DE616A2084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76" y="0"/>
            <a:ext cx="852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ZoneTexte 1">
            <a:extLst>
              <a:ext uri="{FF2B5EF4-FFF2-40B4-BE49-F238E27FC236}">
                <a16:creationId xmlns:a16="http://schemas.microsoft.com/office/drawing/2014/main" id="{B7B93746-B359-DF42-975C-2883B13E5C63}"/>
              </a:ext>
            </a:extLst>
          </p:cNvPr>
          <p:cNvSpPr txBox="1">
            <a:spLocks noChangeArrowheads="1"/>
          </p:cNvSpPr>
          <p:nvPr/>
        </p:nvSpPr>
        <p:spPr bwMode="auto">
          <a:xfrm>
            <a:off x="3082926" y="5767388"/>
            <a:ext cx="6284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4800">
                <a:solidFill>
                  <a:srgbClr val="FFFF00"/>
                </a:solidFill>
                <a:latin typeface="Arial Narrow" panose="020B0604020202020204" pitchFamily="34" charset="0"/>
              </a:rPr>
              <a:t>Merci de votre attention.</a:t>
            </a:r>
          </a:p>
        </p:txBody>
      </p:sp>
      <p:sp>
        <p:nvSpPr>
          <p:cNvPr id="12292" name="ZoneTexte 1">
            <a:extLst>
              <a:ext uri="{FF2B5EF4-FFF2-40B4-BE49-F238E27FC236}">
                <a16:creationId xmlns:a16="http://schemas.microsoft.com/office/drawing/2014/main" id="{4EA87803-F48F-E742-B942-935C48277A20}"/>
              </a:ext>
            </a:extLst>
          </p:cNvPr>
          <p:cNvSpPr txBox="1">
            <a:spLocks noChangeArrowheads="1"/>
          </p:cNvSpPr>
          <p:nvPr/>
        </p:nvSpPr>
        <p:spPr bwMode="auto">
          <a:xfrm>
            <a:off x="2474914" y="1"/>
            <a:ext cx="7767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3600">
                <a:solidFill>
                  <a:srgbClr val="C00000"/>
                </a:solidFill>
                <a:latin typeface="Arial Narrow" panose="020B0604020202020204" pitchFamily="34" charset="0"/>
              </a:rPr>
              <a:t>La prévention aussi en milieu nomade…</a:t>
            </a:r>
          </a:p>
        </p:txBody>
      </p:sp>
      <p:sp>
        <p:nvSpPr>
          <p:cNvPr id="2" name="Segnaposto numero diapositiva 1">
            <a:extLst>
              <a:ext uri="{FF2B5EF4-FFF2-40B4-BE49-F238E27FC236}">
                <a16:creationId xmlns:a16="http://schemas.microsoft.com/office/drawing/2014/main" id="{B5E889FC-D16B-DB4E-8C0E-EE0F7A0AD966}"/>
              </a:ext>
            </a:extLst>
          </p:cNvPr>
          <p:cNvSpPr>
            <a:spLocks noGrp="1"/>
          </p:cNvSpPr>
          <p:nvPr>
            <p:ph type="sldNum" sz="quarter" idx="12"/>
          </p:nvPr>
        </p:nvSpPr>
        <p:spPr/>
        <p:txBody>
          <a:bodyPr/>
          <a:lstStyle/>
          <a:p>
            <a:fld id="{DE4AC6BF-D96F-5B4F-BE25-E9A3F15F2698}" type="slidenum">
              <a:rPr lang="it-CH" smtClean="0"/>
              <a:t>12</a:t>
            </a:fld>
            <a:endParaRPr lang="it-CH"/>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717550" y="1148112"/>
            <a:ext cx="6671541" cy="4068000"/>
          </a:xfrm>
          <a:prstGeom prst="rect">
            <a:avLst/>
          </a:prstGeom>
        </p:spPr>
        <p:txBody>
          <a:bodyPr/>
          <a:lstStyle/>
          <a:p>
            <a:pPr marL="0" indent="0" algn="ctr">
              <a:buNone/>
            </a:pPr>
            <a:r>
              <a:rPr lang="en-GB" sz="3200" b="1">
                <a:solidFill>
                  <a:srgbClr val="205595"/>
                </a:solidFill>
                <a:cs typeface="Arial"/>
              </a:rPr>
              <a:t>Blue Schools </a:t>
            </a:r>
            <a:endParaRPr lang="en-GB" sz="3200" b="1"/>
          </a:p>
          <a:p>
            <a:pPr marL="0" indent="0" algn="ctr">
              <a:buNone/>
            </a:pPr>
            <a:r>
              <a:rPr lang="en-GB" sz="3200" b="1" err="1">
                <a:solidFill>
                  <a:srgbClr val="205595"/>
                </a:solidFill>
                <a:cs typeface="Arial"/>
              </a:rPr>
              <a:t>In</a:t>
            </a:r>
            <a:r>
              <a:rPr lang="en-GB" sz="3200" b="1" err="1"/>
              <a:t>fosession</a:t>
            </a:r>
            <a:endParaRPr lang="en-GB" sz="3200" b="1">
              <a:solidFill>
                <a:srgbClr val="205595"/>
              </a:solidFill>
              <a:cs typeface="Arial"/>
            </a:endParaRPr>
          </a:p>
        </p:txBody>
      </p:sp>
      <p:sp>
        <p:nvSpPr>
          <p:cNvPr id="21" name="TextBox 20">
            <a:extLst>
              <a:ext uri="{FF2B5EF4-FFF2-40B4-BE49-F238E27FC236}">
                <a16:creationId xmlns:a16="http://schemas.microsoft.com/office/drawing/2014/main" id="{5DD43E25-B996-401F-903E-0B18A1487657}"/>
              </a:ext>
            </a:extLst>
          </p:cNvPr>
          <p:cNvSpPr txBox="1"/>
          <p:nvPr/>
        </p:nvSpPr>
        <p:spPr>
          <a:xfrm>
            <a:off x="1910386" y="2929708"/>
            <a:ext cx="4770244" cy="984885"/>
          </a:xfrm>
          <a:prstGeom prst="rect">
            <a:avLst/>
          </a:prstGeom>
          <a:noFill/>
        </p:spPr>
        <p:txBody>
          <a:bodyPr wrap="square" rtlCol="0">
            <a:spAutoFit/>
          </a:bodyPr>
          <a:lstStyle/>
          <a:p>
            <a:pPr algn="ctr"/>
            <a:endParaRPr lang="en-US"/>
          </a:p>
          <a:p>
            <a:pPr algn="ctr"/>
            <a:r>
              <a:rPr lang="en-US" sz="2000"/>
              <a:t>Oct/Nov 2020</a:t>
            </a:r>
          </a:p>
          <a:p>
            <a:pPr algn="ctr"/>
            <a:endParaRPr lang="en-US" sz="2000"/>
          </a:p>
        </p:txBody>
      </p:sp>
      <p:sp>
        <p:nvSpPr>
          <p:cNvPr id="22" name="Title 1">
            <a:extLst>
              <a:ext uri="{FF2B5EF4-FFF2-40B4-BE49-F238E27FC236}">
                <a16:creationId xmlns:a16="http://schemas.microsoft.com/office/drawing/2014/main" id="{73D085B2-1042-41A0-963A-44945076E63F}"/>
              </a:ext>
            </a:extLst>
          </p:cNvPr>
          <p:cNvSpPr txBox="1">
            <a:spLocks/>
          </p:cNvSpPr>
          <p:nvPr/>
        </p:nvSpPr>
        <p:spPr>
          <a:xfrm>
            <a:off x="2196442" y="4069727"/>
            <a:ext cx="5065441" cy="1490240"/>
          </a:xfrm>
          <a:prstGeom prst="rect">
            <a:avLst/>
          </a:prstGeom>
          <a:solidFill>
            <a:schemeClr val="bg1"/>
          </a:solidFill>
          <a:ln>
            <a:noFill/>
          </a:ln>
        </p:spPr>
        <p:txBody>
          <a:bodyPr vert="horz" wrap="square" lIns="0" tIns="0" rIns="0" bIns="0" rtlCol="0" anchor="t" anchorCtr="0">
            <a:normAutofit fontScale="97500"/>
          </a:bodyPr>
          <a:lstStyle>
            <a:lvl1pPr marL="0" marR="0" indent="0" algn="r" defTabSz="457200" rtl="0" eaLnBrk="1" fontAlgn="auto" latinLnBrk="0" hangingPunct="1">
              <a:lnSpc>
                <a:spcPct val="100000"/>
              </a:lnSpc>
              <a:spcBef>
                <a:spcPct val="0"/>
              </a:spcBef>
              <a:spcAft>
                <a:spcPts val="0"/>
              </a:spcAft>
              <a:buClrTx/>
              <a:buSzTx/>
              <a:buFontTx/>
              <a:buNone/>
              <a:tabLst/>
              <a:defRPr sz="1800" b="0" kern="1200" baseline="0">
                <a:ln>
                  <a:noFill/>
                </a:ln>
                <a:solidFill>
                  <a:schemeClr val="bg1">
                    <a:lumMod val="50000"/>
                  </a:schemeClr>
                </a:solidFill>
                <a:latin typeface="Arial"/>
                <a:ea typeface="+mj-ea"/>
                <a:cs typeface="Arial"/>
              </a:defRPr>
            </a:lvl1pPr>
          </a:lstStyle>
          <a:p>
            <a:pPr algn="l"/>
            <a:r>
              <a:rPr lang="en-US" sz="2200">
                <a:solidFill>
                  <a:srgbClr val="00B050"/>
                </a:solidFill>
                <a:latin typeface="+mn-lt"/>
                <a:ea typeface="+mn-ea"/>
                <a:cs typeface="+mn-cs"/>
              </a:rPr>
              <a:t>Ramesh Bohara – RA Asia</a:t>
            </a:r>
          </a:p>
          <a:p>
            <a:pPr algn="l"/>
            <a:r>
              <a:rPr lang="en-US" sz="2200">
                <a:solidFill>
                  <a:srgbClr val="00B050"/>
                </a:solidFill>
                <a:latin typeface="+mn-lt"/>
                <a:ea typeface="+mn-ea"/>
                <a:cs typeface="+mn-cs"/>
              </a:rPr>
              <a:t>Lucie Leclert – RA East Africa</a:t>
            </a:r>
          </a:p>
        </p:txBody>
      </p:sp>
      <p:sp>
        <p:nvSpPr>
          <p:cNvPr id="2" name="Rectangle 1">
            <a:extLst>
              <a:ext uri="{FF2B5EF4-FFF2-40B4-BE49-F238E27FC236}">
                <a16:creationId xmlns:a16="http://schemas.microsoft.com/office/drawing/2014/main" id="{EE6DCC9A-5537-4451-8B91-1989EFB08B2D}"/>
              </a:ext>
            </a:extLst>
          </p:cNvPr>
          <p:cNvSpPr/>
          <p:nvPr/>
        </p:nvSpPr>
        <p:spPr>
          <a:xfrm>
            <a:off x="523693" y="804095"/>
            <a:ext cx="11943141" cy="38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C:\Users\jbr\AppData\Local\Temp\notes64465C\EPECS_Benin (1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889630" y="834404"/>
            <a:ext cx="4289599" cy="6023309"/>
          </a:xfrm>
          <a:prstGeom prst="rect">
            <a:avLst/>
          </a:prstGeom>
          <a:noFill/>
          <a:ln>
            <a:noFill/>
          </a:ln>
          <a:extLst>
            <a:ext uri="{53640926-AAD7-44D8-BBD7-CCE9431645EC}">
              <a14:shadowObscured xmlns:a14="http://schemas.microsoft.com/office/drawing/2010/main"/>
            </a:ext>
          </a:extLst>
        </p:spPr>
      </p:pic>
      <p:pic>
        <p:nvPicPr>
          <p:cNvPr id="6" name="Picture 2">
            <a:extLst>
              <a:ext uri="{FF2B5EF4-FFF2-40B4-BE49-F238E27FC236}">
                <a16:creationId xmlns:a16="http://schemas.microsoft.com/office/drawing/2014/main" id="{D9FA815F-D111-41D0-9199-C2C213E87AA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385" y="5781689"/>
            <a:ext cx="3119120" cy="409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epal Safe Water Quality - Eawag">
            <a:extLst>
              <a:ext uri="{FF2B5EF4-FFF2-40B4-BE49-F238E27FC236}">
                <a16:creationId xmlns:a16="http://schemas.microsoft.com/office/drawing/2014/main" id="{5E49ED61-492A-455E-99DE-5022427BF9C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05554" y="5816600"/>
            <a:ext cx="3931920" cy="3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4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413B422-5DA8-4CD2-AC29-E15042EF2DB1}"/>
              </a:ext>
            </a:extLst>
          </p:cNvPr>
          <p:cNvSpPr>
            <a:spLocks noGrp="1"/>
          </p:cNvSpPr>
          <p:nvPr>
            <p:ph type="subTitle" idx="1"/>
          </p:nvPr>
        </p:nvSpPr>
        <p:spPr>
          <a:xfrm>
            <a:off x="616909" y="3089056"/>
            <a:ext cx="11267016" cy="689322"/>
          </a:xfrm>
        </p:spPr>
        <p:txBody>
          <a:bodyPr vert="horz" lIns="0" tIns="0" rIns="0" bIns="0" rtlCol="0" anchor="t">
            <a:normAutofit/>
          </a:bodyPr>
          <a:lstStyle/>
          <a:p>
            <a:r>
              <a:rPr lang="en-GB" b="1">
                <a:ea typeface="+mn-lt"/>
                <a:cs typeface="+mn-lt"/>
              </a:rPr>
              <a:t>What is a Blue School? </a:t>
            </a:r>
          </a:p>
          <a:p>
            <a:endParaRPr lang="en-GB" b="1">
              <a:ea typeface="+mn-lt"/>
              <a:cs typeface="+mn-lt"/>
            </a:endParaRPr>
          </a:p>
          <a:p>
            <a:pPr algn="just"/>
            <a:endParaRPr lang="en-GB">
              <a:ea typeface="+mn-lt"/>
              <a:cs typeface="+mn-lt"/>
            </a:endParaRPr>
          </a:p>
          <a:p>
            <a:pPr algn="just"/>
            <a:endParaRPr lang="en-GB">
              <a:ea typeface="+mn-lt"/>
              <a:cs typeface="+mn-lt"/>
            </a:endParaRPr>
          </a:p>
          <a:p>
            <a:endParaRPr lang="en-GB" b="1">
              <a:ea typeface="+mn-lt"/>
              <a:cs typeface="+mn-lt"/>
            </a:endParaRPr>
          </a:p>
        </p:txBody>
      </p:sp>
      <p:pic>
        <p:nvPicPr>
          <p:cNvPr id="6" name="Picture 6" descr="Text&#10;&#10;Description automatically generated">
            <a:extLst>
              <a:ext uri="{FF2B5EF4-FFF2-40B4-BE49-F238E27FC236}">
                <a16:creationId xmlns:a16="http://schemas.microsoft.com/office/drawing/2014/main" id="{D6AFA141-5B1D-4709-A164-4958FF359E2C}"/>
              </a:ext>
            </a:extLst>
          </p:cNvPr>
          <p:cNvPicPr>
            <a:picLocks noChangeAspect="1"/>
          </p:cNvPicPr>
          <p:nvPr/>
        </p:nvPicPr>
        <p:blipFill>
          <a:blip r:embed="rId2"/>
          <a:stretch>
            <a:fillRect/>
          </a:stretch>
        </p:blipFill>
        <p:spPr>
          <a:xfrm>
            <a:off x="511834" y="193834"/>
            <a:ext cx="7645880" cy="2113993"/>
          </a:xfrm>
          <a:prstGeom prst="rect">
            <a:avLst/>
          </a:prstGeom>
        </p:spPr>
      </p:pic>
      <p:sp>
        <p:nvSpPr>
          <p:cNvPr id="7" name="TextBox 6">
            <a:extLst>
              <a:ext uri="{FF2B5EF4-FFF2-40B4-BE49-F238E27FC236}">
                <a16:creationId xmlns:a16="http://schemas.microsoft.com/office/drawing/2014/main" id="{42BA503E-9FE3-4BB9-8064-9451438EEE5F}"/>
              </a:ext>
            </a:extLst>
          </p:cNvPr>
          <p:cNvSpPr txBox="1"/>
          <p:nvPr/>
        </p:nvSpPr>
        <p:spPr>
          <a:xfrm>
            <a:off x="511834" y="3775495"/>
            <a:ext cx="112833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a:ea typeface="+mn-lt"/>
                <a:cs typeface="+mn-lt"/>
              </a:rPr>
              <a:t>A Blue School is the school where children learn </a:t>
            </a:r>
            <a:r>
              <a:rPr lang="en-GB" b="1">
                <a:ea typeface="+mn-lt"/>
                <a:cs typeface="+mn-lt"/>
              </a:rPr>
              <a:t>hands-on</a:t>
            </a:r>
            <a:r>
              <a:rPr lang="en-GB">
                <a:ea typeface="+mn-lt"/>
                <a:cs typeface="+mn-lt"/>
              </a:rPr>
              <a:t> about </a:t>
            </a:r>
            <a:r>
              <a:rPr lang="en-GB" u="sng">
                <a:ea typeface="+mn-lt"/>
                <a:cs typeface="+mn-lt"/>
              </a:rPr>
              <a:t>hygiene</a:t>
            </a:r>
            <a:r>
              <a:rPr lang="en-GB">
                <a:ea typeface="+mn-lt"/>
                <a:cs typeface="+mn-lt"/>
              </a:rPr>
              <a:t> and </a:t>
            </a:r>
            <a:r>
              <a:rPr lang="en-GB" u="sng">
                <a:ea typeface="+mn-lt"/>
                <a:cs typeface="+mn-lt"/>
              </a:rPr>
              <a:t>environmental conservation</a:t>
            </a:r>
            <a:r>
              <a:rPr lang="en-GB">
                <a:ea typeface="+mn-lt"/>
                <a:cs typeface="+mn-lt"/>
              </a:rPr>
              <a:t>. It offers a healthy learning environment and exposes students to environmentally friendly technologies and practices that can be replicated in their communities. </a:t>
            </a:r>
          </a:p>
          <a:p>
            <a:endParaRPr lang="en-GB">
              <a:ea typeface="+mn-lt"/>
              <a:cs typeface="+mn-lt"/>
            </a:endParaRPr>
          </a:p>
          <a:p>
            <a:pPr algn="just"/>
            <a:r>
              <a:rPr lang="en-GB">
                <a:ea typeface="+mn-lt"/>
                <a:cs typeface="+mn-lt"/>
              </a:rPr>
              <a:t>Becoming a Blue School is a </a:t>
            </a:r>
            <a:r>
              <a:rPr lang="en-GB" b="1">
                <a:ea typeface="+mn-lt"/>
                <a:cs typeface="+mn-lt"/>
              </a:rPr>
              <a:t>step by step</a:t>
            </a:r>
            <a:r>
              <a:rPr lang="en-GB">
                <a:ea typeface="+mn-lt"/>
                <a:cs typeface="+mn-lt"/>
              </a:rPr>
              <a:t> process. The starting point is to ensure that children drink safe water, use well-maintained latrines and maintain good hygiene practices.</a:t>
            </a:r>
          </a:p>
          <a:p>
            <a:pPr algn="just"/>
            <a:endParaRPr lang="en-GB">
              <a:ea typeface="+mn-lt"/>
              <a:cs typeface="+mn-lt"/>
            </a:endParaRPr>
          </a:p>
          <a:p>
            <a:pPr algn="just"/>
            <a:r>
              <a:rPr lang="en-GB">
                <a:ea typeface="+mn-lt"/>
                <a:cs typeface="+mn-lt"/>
              </a:rPr>
              <a:t>Once this is achieved, Blue Schools </a:t>
            </a:r>
            <a:r>
              <a:rPr lang="en-GB" b="1">
                <a:ea typeface="+mn-lt"/>
                <a:cs typeface="+mn-lt"/>
              </a:rPr>
              <a:t>goes beyond WASH </a:t>
            </a:r>
            <a:r>
              <a:rPr lang="en-GB">
                <a:ea typeface="+mn-lt"/>
                <a:cs typeface="+mn-lt"/>
              </a:rPr>
              <a:t>and focuses on menstrual hygiene and health, gardening activities, safe management of solid waste, and environmentally friendly practices. Children learn about these topics through </a:t>
            </a:r>
            <a:r>
              <a:rPr lang="en-GB" b="1">
                <a:ea typeface="+mn-lt"/>
                <a:cs typeface="+mn-lt"/>
              </a:rPr>
              <a:t>practice and experiments. </a:t>
            </a:r>
            <a:endParaRPr lang="en-GB">
              <a:ea typeface="+mn-lt"/>
              <a:cs typeface="+mn-lt"/>
            </a:endParaRPr>
          </a:p>
          <a:p>
            <a:endParaRPr lang="en-GB">
              <a:ea typeface="+mn-lt"/>
              <a:cs typeface="+mn-lt"/>
            </a:endParaRPr>
          </a:p>
          <a:p>
            <a:pPr algn="l"/>
            <a:endParaRPr lang="en-GB">
              <a:cs typeface="Calibri"/>
            </a:endParaRPr>
          </a:p>
        </p:txBody>
      </p:sp>
      <p:pic>
        <p:nvPicPr>
          <p:cNvPr id="9" name="Picture 4" descr="A picture containing text, clipart&#10;&#10;Description automatically generated">
            <a:extLst>
              <a:ext uri="{FF2B5EF4-FFF2-40B4-BE49-F238E27FC236}">
                <a16:creationId xmlns:a16="http://schemas.microsoft.com/office/drawing/2014/main" id="{2A2191CA-4F72-42C1-8329-51C03CB6489A}"/>
              </a:ext>
            </a:extLst>
          </p:cNvPr>
          <p:cNvPicPr>
            <a:picLocks noChangeAspect="1"/>
          </p:cNvPicPr>
          <p:nvPr/>
        </p:nvPicPr>
        <p:blipFill>
          <a:blip r:embed="rId3"/>
          <a:stretch>
            <a:fillRect/>
          </a:stretch>
        </p:blipFill>
        <p:spPr>
          <a:xfrm>
            <a:off x="5184476" y="2074168"/>
            <a:ext cx="6869501" cy="1616984"/>
          </a:xfrm>
          <a:prstGeom prst="rect">
            <a:avLst/>
          </a:prstGeom>
        </p:spPr>
      </p:pic>
    </p:spTree>
    <p:extLst>
      <p:ext uri="{BB962C8B-B14F-4D97-AF65-F5344CB8AC3E}">
        <p14:creationId xmlns:p14="http://schemas.microsoft.com/office/powerpoint/2010/main" val="4093387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352689A-5A31-4343-B313-D11331361E4B}"/>
              </a:ext>
            </a:extLst>
          </p:cNvPr>
          <p:cNvSpPr>
            <a:spLocks noGrp="1"/>
          </p:cNvSpPr>
          <p:nvPr>
            <p:ph type="subTitle" idx="1"/>
          </p:nvPr>
        </p:nvSpPr>
        <p:spPr>
          <a:xfrm>
            <a:off x="372493" y="1061848"/>
            <a:ext cx="11267016" cy="588680"/>
          </a:xfrm>
        </p:spPr>
        <p:txBody>
          <a:bodyPr vert="horz" lIns="0" tIns="0" rIns="0" bIns="0" rtlCol="0" anchor="t">
            <a:normAutofit/>
          </a:bodyPr>
          <a:lstStyle/>
          <a:p>
            <a:r>
              <a:rPr lang="en-GB" b="1">
                <a:ea typeface="+mn-lt"/>
                <a:cs typeface="+mn-lt"/>
              </a:rPr>
              <a:t>What is the Blue Schools Kit?</a:t>
            </a:r>
            <a:endParaRPr lang="en-GB">
              <a:ea typeface="+mn-lt"/>
              <a:cs typeface="+mn-lt"/>
            </a:endParaRPr>
          </a:p>
        </p:txBody>
      </p:sp>
      <p:sp>
        <p:nvSpPr>
          <p:cNvPr id="7" name="TextBox 6">
            <a:extLst>
              <a:ext uri="{FF2B5EF4-FFF2-40B4-BE49-F238E27FC236}">
                <a16:creationId xmlns:a16="http://schemas.microsoft.com/office/drawing/2014/main" id="{EEE1CBFE-1F72-45D1-98A4-32C5A0C64608}"/>
              </a:ext>
            </a:extLst>
          </p:cNvPr>
          <p:cNvSpPr txBox="1"/>
          <p:nvPr/>
        </p:nvSpPr>
        <p:spPr>
          <a:xfrm>
            <a:off x="296174" y="1503872"/>
            <a:ext cx="1128335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a:ea typeface="+mn-lt"/>
                <a:cs typeface="+mn-lt"/>
              </a:rPr>
              <a:t>Components of the Blue Schools Kit:</a:t>
            </a:r>
          </a:p>
          <a:p>
            <a:pPr marL="285750" indent="-285750">
              <a:buFont typeface="Calibri"/>
              <a:buChar char="•"/>
            </a:pPr>
            <a:r>
              <a:rPr lang="en-GB" b="1">
                <a:ea typeface="+mn-lt"/>
                <a:cs typeface="+mn-lt"/>
              </a:rPr>
              <a:t>Catalogue of Technologies:</a:t>
            </a:r>
            <a:r>
              <a:rPr lang="en-GB">
                <a:ea typeface="+mn-lt"/>
                <a:cs typeface="+mn-lt"/>
              </a:rPr>
              <a:t> Examples of low-cost, easy to replicate technologies to choose from</a:t>
            </a:r>
          </a:p>
          <a:p>
            <a:endParaRPr lang="en-GB">
              <a:ea typeface="+mn-lt"/>
              <a:cs typeface="+mn-lt"/>
            </a:endParaRPr>
          </a:p>
          <a:p>
            <a:pPr marL="285750" indent="-285750">
              <a:buFont typeface="Calibri"/>
              <a:buChar char="•"/>
            </a:pPr>
            <a:r>
              <a:rPr lang="en-GB" b="1">
                <a:ea typeface="+mn-lt"/>
                <a:cs typeface="+mn-lt"/>
              </a:rPr>
              <a:t>Catalogue of Practical Exercises</a:t>
            </a:r>
            <a:r>
              <a:rPr lang="en-GB">
                <a:ea typeface="+mn-lt"/>
                <a:cs typeface="+mn-lt"/>
              </a:rPr>
              <a:t>: Hands-on and low-cost participative activities that teachers can use to complement the theoretical lessons</a:t>
            </a:r>
          </a:p>
          <a:p>
            <a:endParaRPr lang="en-GB">
              <a:ea typeface="+mn-lt"/>
              <a:cs typeface="+mn-lt"/>
            </a:endParaRPr>
          </a:p>
          <a:p>
            <a:pPr marL="285750" indent="-285750">
              <a:buFont typeface="Calibri"/>
              <a:buChar char="•"/>
            </a:pPr>
            <a:r>
              <a:rPr lang="en-GB" b="1">
                <a:ea typeface="+mn-lt"/>
                <a:cs typeface="+mn-lt"/>
              </a:rPr>
              <a:t>Facilitator’s Guide:</a:t>
            </a:r>
            <a:r>
              <a:rPr lang="en-GB">
                <a:ea typeface="+mn-lt"/>
                <a:cs typeface="+mn-lt"/>
              </a:rPr>
              <a:t> A visual summary of the practical exercises that a teacher can use for each Blue Schools topic</a:t>
            </a:r>
          </a:p>
          <a:p>
            <a:endParaRPr lang="en-GB">
              <a:ea typeface="+mn-lt"/>
              <a:cs typeface="+mn-lt"/>
            </a:endParaRPr>
          </a:p>
          <a:p>
            <a:pPr algn="just"/>
            <a:r>
              <a:rPr lang="en-GB">
                <a:ea typeface="+mn-lt"/>
                <a:cs typeface="+mn-lt"/>
              </a:rPr>
              <a:t>These materials are meant to</a:t>
            </a:r>
            <a:r>
              <a:rPr lang="en-GB" b="1">
                <a:ea typeface="+mn-lt"/>
                <a:cs typeface="+mn-lt"/>
              </a:rPr>
              <a:t> inspire</a:t>
            </a:r>
            <a:r>
              <a:rPr lang="en-GB">
                <a:ea typeface="+mn-lt"/>
                <a:cs typeface="+mn-lt"/>
              </a:rPr>
              <a:t> school stakeholders on their pathway towards becoming a Blue School. They are organised in different topics:  </a:t>
            </a:r>
          </a:p>
          <a:p>
            <a:pPr marL="285750" indent="-285750">
              <a:buFont typeface="Arial"/>
              <a:buChar char="•"/>
            </a:pPr>
            <a:r>
              <a:rPr lang="en-GB" b="1">
                <a:ea typeface="+mn-lt"/>
                <a:cs typeface="+mn-lt"/>
              </a:rPr>
              <a:t>WASH-related topics</a:t>
            </a:r>
            <a:r>
              <a:rPr lang="en-GB">
                <a:ea typeface="+mn-lt"/>
                <a:cs typeface="+mn-lt"/>
              </a:rPr>
              <a:t>: safe drinking water, sanitation and hygiene, menstrual health and hygiene; </a:t>
            </a:r>
          </a:p>
          <a:p>
            <a:pPr marL="285750" indent="-285750">
              <a:buFont typeface="Arial"/>
              <a:buChar char="•"/>
            </a:pPr>
            <a:r>
              <a:rPr lang="en-GB" b="1">
                <a:ea typeface="+mn-lt"/>
                <a:cs typeface="+mn-lt"/>
              </a:rPr>
              <a:t>Environment-related topics</a:t>
            </a:r>
            <a:r>
              <a:rPr lang="en-GB">
                <a:ea typeface="+mn-lt"/>
                <a:cs typeface="+mn-lt"/>
              </a:rPr>
              <a:t>: Sustainable land and water management techniques to apply in gardening activities, safe solid waste management, watershed, water cycle, etc.</a:t>
            </a:r>
          </a:p>
          <a:p>
            <a:endParaRPr lang="en-GB">
              <a:ea typeface="+mn-lt"/>
              <a:cs typeface="+mn-lt"/>
            </a:endParaRPr>
          </a:p>
          <a:p>
            <a:pPr algn="just"/>
            <a:endParaRPr lang="en-GB">
              <a:ea typeface="+mn-lt"/>
              <a:cs typeface="+mn-lt"/>
            </a:endParaRPr>
          </a:p>
          <a:p>
            <a:endParaRPr lang="en-GB">
              <a:ea typeface="+mn-lt"/>
              <a:cs typeface="+mn-lt"/>
            </a:endParaRPr>
          </a:p>
          <a:p>
            <a:pPr algn="l"/>
            <a:endParaRPr lang="en-GB">
              <a:cs typeface="Calibri"/>
            </a:endParaRPr>
          </a:p>
        </p:txBody>
      </p:sp>
      <p:pic>
        <p:nvPicPr>
          <p:cNvPr id="8" name="Picture 8" descr="A picture containing icon&#10;&#10;Description automatically generated">
            <a:extLst>
              <a:ext uri="{FF2B5EF4-FFF2-40B4-BE49-F238E27FC236}">
                <a16:creationId xmlns:a16="http://schemas.microsoft.com/office/drawing/2014/main" id="{3C68D1EE-F971-48CF-B68F-678F92E0A429}"/>
              </a:ext>
            </a:extLst>
          </p:cNvPr>
          <p:cNvPicPr>
            <a:picLocks noChangeAspect="1"/>
          </p:cNvPicPr>
          <p:nvPr/>
        </p:nvPicPr>
        <p:blipFill>
          <a:blip r:embed="rId2"/>
          <a:stretch>
            <a:fillRect/>
          </a:stretch>
        </p:blipFill>
        <p:spPr>
          <a:xfrm>
            <a:off x="4091797" y="5128264"/>
            <a:ext cx="6797616" cy="1604793"/>
          </a:xfrm>
          <a:prstGeom prst="rect">
            <a:avLst/>
          </a:prstGeom>
        </p:spPr>
      </p:pic>
      <p:pic>
        <p:nvPicPr>
          <p:cNvPr id="10" name="Picture 6" descr="Text&#10;&#10;Description automatically generated">
            <a:extLst>
              <a:ext uri="{FF2B5EF4-FFF2-40B4-BE49-F238E27FC236}">
                <a16:creationId xmlns:a16="http://schemas.microsoft.com/office/drawing/2014/main" id="{948713C7-4323-4A01-963D-75508C1F9F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9910" y="136324"/>
            <a:ext cx="7071009" cy="597072"/>
          </a:xfrm>
          <a:prstGeom prst="rect">
            <a:avLst/>
          </a:prstGeom>
        </p:spPr>
      </p:pic>
    </p:spTree>
    <p:extLst>
      <p:ext uri="{BB962C8B-B14F-4D97-AF65-F5344CB8AC3E}">
        <p14:creationId xmlns:p14="http://schemas.microsoft.com/office/powerpoint/2010/main" val="57881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4873E2A0-5ECD-444E-839C-666EE7CDE2ED}"/>
              </a:ext>
            </a:extLst>
          </p:cNvPr>
          <p:cNvSpPr txBox="1">
            <a:spLocks/>
          </p:cNvSpPr>
          <p:nvPr/>
        </p:nvSpPr>
        <p:spPr>
          <a:xfrm>
            <a:off x="530644" y="1234376"/>
            <a:ext cx="11267016" cy="58868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20559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GB" b="1">
                <a:ea typeface="+mn-lt"/>
                <a:cs typeface="+mn-lt"/>
              </a:rPr>
              <a:t>Blue Schools and the SWSC</a:t>
            </a:r>
            <a:endParaRPr lang="en-GB">
              <a:ea typeface="+mn-lt"/>
              <a:cs typeface="+mn-lt"/>
            </a:endParaRPr>
          </a:p>
        </p:txBody>
      </p:sp>
      <p:sp>
        <p:nvSpPr>
          <p:cNvPr id="7" name="TextBox 6">
            <a:extLst>
              <a:ext uri="{FF2B5EF4-FFF2-40B4-BE49-F238E27FC236}">
                <a16:creationId xmlns:a16="http://schemas.microsoft.com/office/drawing/2014/main" id="{02EDC2E7-DE39-4ED4-8608-422A8B04E5C2}"/>
              </a:ext>
            </a:extLst>
          </p:cNvPr>
          <p:cNvSpPr txBox="1"/>
          <p:nvPr/>
        </p:nvSpPr>
        <p:spPr>
          <a:xfrm>
            <a:off x="454325" y="1820174"/>
            <a:ext cx="1128335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000">
                <a:ea typeface="+mn-lt"/>
                <a:cs typeface="+mn-lt"/>
              </a:rPr>
              <a:t>The ideas behind Blue Schools are not new. The Blue Schools Kit was developed in 2018 by the Swiss Water and Sanitation Consortium (SWSC) project teams and advisors from </a:t>
            </a:r>
            <a:r>
              <a:rPr lang="en-US" sz="2000">
                <a:ea typeface="+mn-lt"/>
                <a:cs typeface="+mn-lt"/>
              </a:rPr>
              <a:t>HELVETAS</a:t>
            </a:r>
            <a:r>
              <a:rPr lang="en-GB" sz="2000">
                <a:ea typeface="+mn-lt"/>
                <a:cs typeface="+mn-lt"/>
              </a:rPr>
              <a:t>, Caritas Switzerland and Terre des hommes, in collaboration with </a:t>
            </a:r>
            <a:r>
              <a:rPr lang="en-GB" sz="2000" err="1">
                <a:ea typeface="+mn-lt"/>
                <a:cs typeface="+mn-lt"/>
              </a:rPr>
              <a:t>Eawag</a:t>
            </a:r>
            <a:r>
              <a:rPr lang="en-GB" sz="2000">
                <a:ea typeface="+mn-lt"/>
                <a:cs typeface="+mn-lt"/>
              </a:rPr>
              <a:t> based on field experience in WASH in Schools and lessons from piloting the environmental components in schools. Between 2020 and 2023, SWSC implements Blue Schools in over 150 schools in 12 countries. In addition, several other organisations are using the Blue Schools Kit in various countries. </a:t>
            </a:r>
          </a:p>
          <a:p>
            <a:pPr algn="just"/>
            <a:endParaRPr lang="en-GB" sz="2000">
              <a:ea typeface="+mn-lt"/>
              <a:cs typeface="+mn-lt"/>
            </a:endParaRPr>
          </a:p>
          <a:p>
            <a:pPr algn="just"/>
            <a:r>
              <a:rPr lang="en-GB" sz="2000">
                <a:ea typeface="+mn-lt"/>
                <a:cs typeface="+mn-lt"/>
              </a:rPr>
              <a:t>The Blue Schools Kit is freely accessible online: </a:t>
            </a:r>
            <a:r>
              <a:rPr lang="en-GB" sz="2000">
                <a:ea typeface="+mn-lt"/>
                <a:cs typeface="+mn-lt"/>
                <a:hlinkClick r:id="rId2"/>
              </a:rPr>
              <a:t>http://waterconsortium.ch/blueschool</a:t>
            </a:r>
            <a:r>
              <a:rPr lang="en-GB" sz="2000">
                <a:ea typeface="+mn-lt"/>
                <a:cs typeface="+mn-lt"/>
              </a:rPr>
              <a:t> </a:t>
            </a:r>
          </a:p>
          <a:p>
            <a:pPr algn="just"/>
            <a:r>
              <a:rPr lang="en-GB" sz="2000">
                <a:ea typeface="+mn-lt"/>
                <a:cs typeface="+mn-lt"/>
              </a:rPr>
              <a:t>For more information, please contact: </a:t>
            </a:r>
          </a:p>
          <a:p>
            <a:r>
              <a:rPr lang="en-GB" sz="2000" i="1">
                <a:ea typeface="+mn-lt"/>
                <a:cs typeface="+mn-lt"/>
              </a:rPr>
              <a:t>Moumouni </a:t>
            </a:r>
            <a:r>
              <a:rPr lang="en-GB" sz="2000" i="1" err="1">
                <a:ea typeface="+mn-lt"/>
                <a:cs typeface="+mn-lt"/>
              </a:rPr>
              <a:t>Magawata</a:t>
            </a:r>
            <a:r>
              <a:rPr lang="en-GB" sz="2000" i="1">
                <a:ea typeface="+mn-lt"/>
                <a:cs typeface="+mn-lt"/>
              </a:rPr>
              <a:t> (</a:t>
            </a:r>
            <a:r>
              <a:rPr lang="en-GB" sz="2000" i="1" err="1">
                <a:ea typeface="+mn-lt"/>
                <a:cs typeface="+mn-lt"/>
              </a:rPr>
              <a:t>Helvetas</a:t>
            </a:r>
            <a:r>
              <a:rPr lang="en-GB" sz="2000" i="1">
                <a:ea typeface="+mn-lt"/>
                <a:cs typeface="+mn-lt"/>
              </a:rPr>
              <a:t>) </a:t>
            </a:r>
            <a:r>
              <a:rPr lang="en-GB" sz="2000" i="1">
                <a:ea typeface="+mn-lt"/>
                <a:cs typeface="+mn-lt"/>
                <a:hlinkClick r:id="rId3"/>
              </a:rPr>
              <a:t>moumouni.magawata@helvetas.org</a:t>
            </a:r>
            <a:endParaRPr lang="en-GB" sz="2000">
              <a:ea typeface="+mn-lt"/>
              <a:cs typeface="+mn-lt"/>
            </a:endParaRPr>
          </a:p>
          <a:p>
            <a:r>
              <a:rPr lang="fr-CH" sz="2000" i="1" err="1">
                <a:ea typeface="+mn-lt"/>
                <a:cs typeface="+mn-lt"/>
              </a:rPr>
              <a:t>Arabela</a:t>
            </a:r>
            <a:r>
              <a:rPr lang="fr-CH" sz="2000" i="1">
                <a:ea typeface="+mn-lt"/>
                <a:cs typeface="+mn-lt"/>
              </a:rPr>
              <a:t> </a:t>
            </a:r>
            <a:r>
              <a:rPr lang="fr-CH" sz="2000" i="1" err="1">
                <a:ea typeface="+mn-lt"/>
                <a:cs typeface="+mn-lt"/>
              </a:rPr>
              <a:t>Philipona</a:t>
            </a:r>
            <a:r>
              <a:rPr lang="fr-CH" sz="2000" i="1">
                <a:ea typeface="+mn-lt"/>
                <a:cs typeface="+mn-lt"/>
              </a:rPr>
              <a:t> (Caritas </a:t>
            </a:r>
            <a:r>
              <a:rPr lang="fr-CH" sz="2000" i="1" err="1">
                <a:ea typeface="+mn-lt"/>
                <a:cs typeface="+mn-lt"/>
              </a:rPr>
              <a:t>Switzerland</a:t>
            </a:r>
            <a:r>
              <a:rPr lang="fr-CH" sz="2000" i="1">
                <a:ea typeface="+mn-lt"/>
                <a:cs typeface="+mn-lt"/>
              </a:rPr>
              <a:t>) </a:t>
            </a:r>
            <a:r>
              <a:rPr lang="fr-CH" sz="2000" i="1">
                <a:ea typeface="+mn-lt"/>
                <a:cs typeface="+mn-lt"/>
                <a:hlinkClick r:id="rId4"/>
              </a:rPr>
              <a:t>aphilipona@caritas.ch</a:t>
            </a:r>
            <a:endParaRPr lang="en-GB" sz="2000">
              <a:ea typeface="+mn-lt"/>
              <a:cs typeface="+mn-lt"/>
            </a:endParaRPr>
          </a:p>
          <a:p>
            <a:pPr algn="just"/>
            <a:endParaRPr lang="en-GB" sz="2000">
              <a:ea typeface="+mn-lt"/>
              <a:cs typeface="+mn-lt"/>
            </a:endParaRPr>
          </a:p>
          <a:p>
            <a:endParaRPr lang="en-GB" sz="2000">
              <a:ea typeface="+mn-lt"/>
              <a:cs typeface="+mn-lt"/>
            </a:endParaRPr>
          </a:p>
          <a:p>
            <a:pPr algn="just"/>
            <a:endParaRPr lang="en-GB" sz="2000">
              <a:ea typeface="+mn-lt"/>
              <a:cs typeface="+mn-lt"/>
            </a:endParaRPr>
          </a:p>
          <a:p>
            <a:endParaRPr lang="en-GB" sz="2000">
              <a:ea typeface="+mn-lt"/>
              <a:cs typeface="+mn-lt"/>
            </a:endParaRPr>
          </a:p>
          <a:p>
            <a:pPr algn="l"/>
            <a:endParaRPr lang="en-GB" sz="2000">
              <a:cs typeface="Calibri"/>
            </a:endParaRPr>
          </a:p>
        </p:txBody>
      </p:sp>
      <p:pic>
        <p:nvPicPr>
          <p:cNvPr id="9" name="Picture 6" descr="Text&#10;&#10;Description automatically generated">
            <a:extLst>
              <a:ext uri="{FF2B5EF4-FFF2-40B4-BE49-F238E27FC236}">
                <a16:creationId xmlns:a16="http://schemas.microsoft.com/office/drawing/2014/main" id="{507E1942-1818-4437-8DA1-8D851DF55C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9306" y="208211"/>
            <a:ext cx="7071009" cy="597072"/>
          </a:xfrm>
          <a:prstGeom prst="rect">
            <a:avLst/>
          </a:prstGeom>
        </p:spPr>
      </p:pic>
    </p:spTree>
    <p:extLst>
      <p:ext uri="{BB962C8B-B14F-4D97-AF65-F5344CB8AC3E}">
        <p14:creationId xmlns:p14="http://schemas.microsoft.com/office/powerpoint/2010/main" val="310251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7A23E2-3221-449D-B3C7-F857C2251D52}"/>
              </a:ext>
            </a:extLst>
          </p:cNvPr>
          <p:cNvSpPr>
            <a:spLocks noGrp="1"/>
          </p:cNvSpPr>
          <p:nvPr>
            <p:ph type="subTitle" idx="1"/>
          </p:nvPr>
        </p:nvSpPr>
        <p:spPr>
          <a:xfrm>
            <a:off x="642312" y="981857"/>
            <a:ext cx="11267016" cy="4068000"/>
          </a:xfrm>
        </p:spPr>
        <p:txBody>
          <a:bodyPr/>
          <a:lstStyle/>
          <a:p>
            <a:pPr marL="0" indent="0">
              <a:buNone/>
            </a:pPr>
            <a:r>
              <a:rPr lang="en-US" b="1">
                <a:sym typeface="Wingdings" panose="05000000000000000000" pitchFamily="2" charset="2"/>
              </a:rPr>
              <a:t> This is not a training of trainers. Just an </a:t>
            </a:r>
            <a:r>
              <a:rPr lang="en-US" b="1" err="1">
                <a:sym typeface="Wingdings" panose="05000000000000000000" pitchFamily="2" charset="2"/>
              </a:rPr>
              <a:t>infosession</a:t>
            </a:r>
            <a:r>
              <a:rPr lang="en-US" b="1">
                <a:sym typeface="Wingdings" panose="05000000000000000000" pitchFamily="2" charset="2"/>
              </a:rPr>
              <a:t> to get clearer on the next steps</a:t>
            </a:r>
            <a:endParaRPr lang="en-US" b="1"/>
          </a:p>
          <a:p>
            <a:pPr marL="0" indent="0">
              <a:buNone/>
            </a:pPr>
            <a:endParaRPr lang="en-US" b="1"/>
          </a:p>
          <a:p>
            <a:pPr marL="0" indent="0">
              <a:buNone/>
            </a:pPr>
            <a:r>
              <a:rPr lang="en-US" sz="2400" b="1"/>
              <a:t>Objective of session 1</a:t>
            </a:r>
          </a:p>
          <a:p>
            <a:pPr marL="228600" indent="-228600" defTabSz="914400">
              <a:lnSpc>
                <a:spcPct val="90000"/>
              </a:lnSpc>
              <a:spcBef>
                <a:spcPts val="1000"/>
              </a:spcBef>
              <a:buFont typeface="Wingdings" pitchFamily="2" charset="2"/>
              <a:buChar char="§"/>
            </a:pPr>
            <a:r>
              <a:rPr lang="en-US" sz="2400">
                <a:latin typeface="+mn-lt"/>
                <a:cs typeface="+mn-cs"/>
              </a:rPr>
              <a:t>Common understanding of the Blue Schools Approach. </a:t>
            </a:r>
            <a:endParaRPr lang="en-GB" sz="2400">
              <a:latin typeface="+mn-lt"/>
              <a:cs typeface="+mn-cs"/>
            </a:endParaRPr>
          </a:p>
          <a:p>
            <a:pPr marL="228600" indent="-228600" defTabSz="914400">
              <a:lnSpc>
                <a:spcPct val="90000"/>
              </a:lnSpc>
              <a:spcBef>
                <a:spcPts val="1000"/>
              </a:spcBef>
              <a:buFont typeface="Wingdings" pitchFamily="2" charset="2"/>
              <a:buChar char="§"/>
            </a:pPr>
            <a:r>
              <a:rPr lang="en-US" sz="2400">
                <a:cs typeface="+mn-cs"/>
              </a:rPr>
              <a:t>Sharing lessons learned. </a:t>
            </a:r>
          </a:p>
          <a:p>
            <a:pPr marL="228600" lvl="0" indent="-228600" defTabSz="914400">
              <a:lnSpc>
                <a:spcPct val="90000"/>
              </a:lnSpc>
              <a:spcBef>
                <a:spcPts val="1000"/>
              </a:spcBef>
              <a:buFont typeface="Wingdings" pitchFamily="2" charset="2"/>
              <a:buChar char="§"/>
            </a:pPr>
            <a:r>
              <a:rPr lang="en-US" sz="2400">
                <a:cs typeface="+mn-cs"/>
              </a:rPr>
              <a:t>G</a:t>
            </a:r>
            <a:r>
              <a:rPr lang="en-US" sz="2400">
                <a:latin typeface="+mn-lt"/>
                <a:cs typeface="+mn-cs"/>
              </a:rPr>
              <a:t>etting familiar with the materials of the Blue Schools Kit.</a:t>
            </a:r>
          </a:p>
          <a:p>
            <a:pPr marL="228600" lvl="0" indent="-228600" defTabSz="914400">
              <a:lnSpc>
                <a:spcPct val="90000"/>
              </a:lnSpc>
              <a:spcBef>
                <a:spcPts val="1000"/>
              </a:spcBef>
              <a:buFont typeface="Wingdings" pitchFamily="2" charset="2"/>
              <a:buChar char="§"/>
            </a:pPr>
            <a:r>
              <a:rPr lang="en-US" sz="2400">
                <a:latin typeface="+mn-lt"/>
                <a:cs typeface="+mn-cs"/>
              </a:rPr>
              <a:t>Defining the main phases for our Blue Schools road map.</a:t>
            </a:r>
            <a:endParaRPr lang="en-GB" sz="2400">
              <a:latin typeface="+mn-lt"/>
              <a:cs typeface="+mn-cs"/>
            </a:endParaRPr>
          </a:p>
          <a:p>
            <a:pPr marL="0" indent="0">
              <a:buNone/>
            </a:pPr>
            <a:endParaRPr lang="en-US" sz="1600" b="1"/>
          </a:p>
          <a:p>
            <a:pPr marL="0" indent="0">
              <a:buNone/>
            </a:pPr>
            <a:endParaRPr lang="en-GB"/>
          </a:p>
        </p:txBody>
      </p:sp>
      <p:sp>
        <p:nvSpPr>
          <p:cNvPr id="3" name="Title 2">
            <a:extLst>
              <a:ext uri="{FF2B5EF4-FFF2-40B4-BE49-F238E27FC236}">
                <a16:creationId xmlns:a16="http://schemas.microsoft.com/office/drawing/2014/main" id="{1E966848-F4F5-4B01-A628-51B2BCB951B1}"/>
              </a:ext>
            </a:extLst>
          </p:cNvPr>
          <p:cNvSpPr>
            <a:spLocks noGrp="1"/>
          </p:cNvSpPr>
          <p:nvPr>
            <p:ph type="title"/>
          </p:nvPr>
        </p:nvSpPr>
        <p:spPr>
          <a:xfrm>
            <a:off x="523778" y="0"/>
            <a:ext cx="11504083" cy="608768"/>
          </a:xfrm>
        </p:spPr>
        <p:txBody>
          <a:bodyPr/>
          <a:lstStyle/>
          <a:p>
            <a:r>
              <a:rPr lang="en-US" sz="3200">
                <a:solidFill>
                  <a:srgbClr val="205595"/>
                </a:solidFill>
                <a:latin typeface="+mn-lt"/>
                <a:ea typeface="+mn-ea"/>
                <a:cs typeface="Arial"/>
              </a:rPr>
              <a:t>Objective of the </a:t>
            </a:r>
            <a:r>
              <a:rPr lang="en-US" sz="3200" err="1">
                <a:solidFill>
                  <a:srgbClr val="205595"/>
                </a:solidFill>
                <a:latin typeface="+mn-lt"/>
                <a:ea typeface="+mn-ea"/>
                <a:cs typeface="Arial"/>
              </a:rPr>
              <a:t>infosession</a:t>
            </a:r>
            <a:endParaRPr lang="en-GB" sz="3200">
              <a:solidFill>
                <a:srgbClr val="205595"/>
              </a:solidFill>
              <a:latin typeface="+mn-lt"/>
              <a:ea typeface="+mn-ea"/>
              <a:cs typeface="Arial"/>
            </a:endParaRPr>
          </a:p>
        </p:txBody>
      </p:sp>
    </p:spTree>
    <p:extLst>
      <p:ext uri="{BB962C8B-B14F-4D97-AF65-F5344CB8AC3E}">
        <p14:creationId xmlns:p14="http://schemas.microsoft.com/office/powerpoint/2010/main" val="697445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
            <a:extLst>
              <a:ext uri="{FF2B5EF4-FFF2-40B4-BE49-F238E27FC236}">
                <a16:creationId xmlns:a16="http://schemas.microsoft.com/office/drawing/2014/main" id="{18C21AC1-7FBE-4DED-A1BC-772873B14609}"/>
              </a:ext>
            </a:extLst>
          </p:cNvPr>
          <p:cNvSpPr txBox="1">
            <a:spLocks/>
          </p:cNvSpPr>
          <p:nvPr/>
        </p:nvSpPr>
        <p:spPr>
          <a:xfrm>
            <a:off x="645523" y="1177776"/>
            <a:ext cx="5001642" cy="5991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Wingdings" pitchFamily="2" charset="2"/>
              <a:buChar char="§"/>
              <a:defRPr sz="2200" kern="1200">
                <a:solidFill>
                  <a:srgbClr val="2055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Blue Schools approach versus Blue Schools Kit</a:t>
            </a:r>
          </a:p>
          <a:p>
            <a:endParaRPr lang="en-GB" b="1"/>
          </a:p>
        </p:txBody>
      </p:sp>
      <p:sp>
        <p:nvSpPr>
          <p:cNvPr id="6" name="Subtitle 1">
            <a:extLst>
              <a:ext uri="{FF2B5EF4-FFF2-40B4-BE49-F238E27FC236}">
                <a16:creationId xmlns:a16="http://schemas.microsoft.com/office/drawing/2014/main" id="{C7D70F39-EA7E-4864-B412-95242647857E}"/>
              </a:ext>
            </a:extLst>
          </p:cNvPr>
          <p:cNvSpPr txBox="1">
            <a:spLocks/>
          </p:cNvSpPr>
          <p:nvPr/>
        </p:nvSpPr>
        <p:spPr>
          <a:xfrm>
            <a:off x="777505" y="2207384"/>
            <a:ext cx="5078350" cy="217288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Wingdings" pitchFamily="2" charset="2"/>
              <a:buChar char="§"/>
              <a:defRPr sz="2200" kern="1200">
                <a:solidFill>
                  <a:srgbClr val="2055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ym typeface="Wingdings" panose="05000000000000000000" pitchFamily="2" charset="2"/>
              </a:rPr>
              <a:t>The Blue Schools approach is not new!</a:t>
            </a:r>
          </a:p>
          <a:p>
            <a:r>
              <a:rPr lang="en-US">
                <a:sym typeface="Wingdings" panose="05000000000000000000" pitchFamily="2" charset="2"/>
              </a:rPr>
              <a:t>One note from SDC existed but overall goal and principles not fully clear.</a:t>
            </a:r>
          </a:p>
          <a:p>
            <a:r>
              <a:rPr lang="en-GB"/>
              <a:t>Through the SWSC, the Blue Schools Approach was piloted in 7 countries between 2011 and 2017.</a:t>
            </a:r>
          </a:p>
          <a:p>
            <a:endParaRPr lang="en-GB"/>
          </a:p>
          <a:p>
            <a:pPr marL="0" indent="0">
              <a:buNone/>
            </a:pPr>
            <a:endParaRPr lang="en-GB"/>
          </a:p>
          <a:p>
            <a:endParaRPr lang="en-GB"/>
          </a:p>
          <a:p>
            <a:pPr marL="0" indent="0">
              <a:buNone/>
            </a:pPr>
            <a:endParaRPr lang="en-GB"/>
          </a:p>
          <a:p>
            <a:endParaRPr lang="en-US">
              <a:sym typeface="Wingdings" panose="05000000000000000000" pitchFamily="2" charset="2"/>
            </a:endParaRPr>
          </a:p>
          <a:p>
            <a:pPr marL="0" indent="0">
              <a:buNone/>
            </a:pPr>
            <a:endParaRPr lang="en-US">
              <a:sym typeface="Wingdings" panose="05000000000000000000" pitchFamily="2" charset="2"/>
            </a:endParaRPr>
          </a:p>
          <a:p>
            <a:pPr marL="0" indent="0">
              <a:buNone/>
            </a:pPr>
            <a:endParaRPr lang="en-US">
              <a:sym typeface="Wingdings" panose="05000000000000000000" pitchFamily="2" charset="2"/>
            </a:endParaRPr>
          </a:p>
        </p:txBody>
      </p:sp>
      <p:grpSp>
        <p:nvGrpSpPr>
          <p:cNvPr id="7" name="Group 6">
            <a:extLst>
              <a:ext uri="{FF2B5EF4-FFF2-40B4-BE49-F238E27FC236}">
                <a16:creationId xmlns:a16="http://schemas.microsoft.com/office/drawing/2014/main" id="{462F80B6-9353-437E-8362-BCAF99CE214F}"/>
              </a:ext>
            </a:extLst>
          </p:cNvPr>
          <p:cNvGrpSpPr/>
          <p:nvPr/>
        </p:nvGrpSpPr>
        <p:grpSpPr>
          <a:xfrm>
            <a:off x="6096000" y="956925"/>
            <a:ext cx="6874595" cy="5810516"/>
            <a:chOff x="3701847" y="1358622"/>
            <a:chExt cx="6523743" cy="5413352"/>
          </a:xfrm>
        </p:grpSpPr>
        <p:pic>
          <p:nvPicPr>
            <p:cNvPr id="8" name="Picture 7">
              <a:extLst>
                <a:ext uri="{FF2B5EF4-FFF2-40B4-BE49-F238E27FC236}">
                  <a16:creationId xmlns:a16="http://schemas.microsoft.com/office/drawing/2014/main" id="{FE748038-89D2-4855-B0BD-F3389684BE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1847" y="1358622"/>
              <a:ext cx="6523743" cy="5413352"/>
            </a:xfrm>
            <a:prstGeom prst="rect">
              <a:avLst/>
            </a:prstGeom>
          </p:spPr>
        </p:pic>
        <p:sp>
          <p:nvSpPr>
            <p:cNvPr id="10" name="Oval 9">
              <a:extLst>
                <a:ext uri="{FF2B5EF4-FFF2-40B4-BE49-F238E27FC236}">
                  <a16:creationId xmlns:a16="http://schemas.microsoft.com/office/drawing/2014/main" id="{235AFD28-7368-4683-A86A-0E45E900813D}"/>
                </a:ext>
              </a:extLst>
            </p:cNvPr>
            <p:cNvSpPr/>
            <p:nvPr/>
          </p:nvSpPr>
          <p:spPr>
            <a:xfrm>
              <a:off x="4483513" y="4277035"/>
              <a:ext cx="265471" cy="3097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F8C3CD2D-B2BA-4059-A794-ECC092BD1044}"/>
                </a:ext>
              </a:extLst>
            </p:cNvPr>
            <p:cNvSpPr/>
            <p:nvPr/>
          </p:nvSpPr>
          <p:spPr>
            <a:xfrm>
              <a:off x="6154997" y="5801039"/>
              <a:ext cx="265471" cy="3097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708F1BA4-D150-453E-B28B-7A2616E3C287}"/>
                </a:ext>
              </a:extLst>
            </p:cNvPr>
            <p:cNvSpPr/>
            <p:nvPr/>
          </p:nvSpPr>
          <p:spPr>
            <a:xfrm>
              <a:off x="5953438" y="4257374"/>
              <a:ext cx="265471" cy="3097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8ADC588B-B674-4E81-9ADC-2358A4CAB6D6}"/>
                </a:ext>
              </a:extLst>
            </p:cNvPr>
            <p:cNvSpPr/>
            <p:nvPr/>
          </p:nvSpPr>
          <p:spPr>
            <a:xfrm>
              <a:off x="5530650" y="4380278"/>
              <a:ext cx="265471" cy="3097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5BF9454C-C0CD-4917-B824-A7298961D5B6}"/>
                </a:ext>
              </a:extLst>
            </p:cNvPr>
            <p:cNvSpPr/>
            <p:nvPr/>
          </p:nvSpPr>
          <p:spPr>
            <a:xfrm>
              <a:off x="7275876" y="3286092"/>
              <a:ext cx="1204450" cy="79149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3DB51F6-63B8-4F72-A8A5-BF9697CE15D8}"/>
              </a:ext>
            </a:extLst>
          </p:cNvPr>
          <p:cNvSpPr txBox="1"/>
          <p:nvPr/>
        </p:nvSpPr>
        <p:spPr>
          <a:xfrm>
            <a:off x="777505" y="157522"/>
            <a:ext cx="7239659" cy="584775"/>
          </a:xfrm>
          <a:prstGeom prst="rect">
            <a:avLst/>
          </a:prstGeom>
          <a:solidFill>
            <a:schemeClr val="bg1"/>
          </a:solidFill>
        </p:spPr>
        <p:txBody>
          <a:bodyPr wrap="square" rtlCol="0">
            <a:spAutoFit/>
          </a:bodyPr>
          <a:lstStyle/>
          <a:p>
            <a:r>
              <a:rPr lang="en-US" sz="3200">
                <a:solidFill>
                  <a:srgbClr val="205595"/>
                </a:solidFill>
                <a:cs typeface="Arial"/>
              </a:rPr>
              <a:t>How was the Blue Schools Kit developed?</a:t>
            </a:r>
            <a:endParaRPr lang="en-GB" sz="3200">
              <a:solidFill>
                <a:srgbClr val="205595"/>
              </a:solidFill>
              <a:cs typeface="Arial"/>
            </a:endParaRPr>
          </a:p>
        </p:txBody>
      </p:sp>
      <p:sp>
        <p:nvSpPr>
          <p:cNvPr id="2" name="TextBox 1">
            <a:extLst>
              <a:ext uri="{FF2B5EF4-FFF2-40B4-BE49-F238E27FC236}">
                <a16:creationId xmlns:a16="http://schemas.microsoft.com/office/drawing/2014/main" id="{FD69031E-7D7A-45B3-8CD5-247EF99D7933}"/>
              </a:ext>
            </a:extLst>
          </p:cNvPr>
          <p:cNvSpPr txBox="1"/>
          <p:nvPr/>
        </p:nvSpPr>
        <p:spPr>
          <a:xfrm>
            <a:off x="640915" y="5509827"/>
            <a:ext cx="5445317" cy="430887"/>
          </a:xfrm>
          <a:prstGeom prst="rect">
            <a:avLst/>
          </a:prstGeom>
          <a:noFill/>
        </p:spPr>
        <p:txBody>
          <a:bodyPr wrap="square" rtlCol="0">
            <a:spAutoFit/>
          </a:bodyPr>
          <a:lstStyle/>
          <a:p>
            <a:r>
              <a:rPr lang="en-US" sz="2200">
                <a:solidFill>
                  <a:srgbClr val="00B050"/>
                </a:solidFill>
                <a:sym typeface="Wingdings" panose="05000000000000000000" pitchFamily="2" charset="2"/>
              </a:rPr>
              <a:t>BUT different understanding on Blue Schools</a:t>
            </a:r>
          </a:p>
        </p:txBody>
      </p:sp>
    </p:spTree>
    <p:extLst>
      <p:ext uri="{BB962C8B-B14F-4D97-AF65-F5344CB8AC3E}">
        <p14:creationId xmlns:p14="http://schemas.microsoft.com/office/powerpoint/2010/main" val="270315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05" y="1346043"/>
            <a:ext cx="10882916" cy="4698000"/>
          </a:xfrm>
        </p:spPr>
        <p:txBody>
          <a:bodyPr lIns="0" tIns="0" rIns="0" bIns="0"/>
          <a:lstStyle/>
          <a:p>
            <a:pPr marL="0" indent="0" defTabSz="914400">
              <a:lnSpc>
                <a:spcPct val="90000"/>
              </a:lnSpc>
              <a:spcBef>
                <a:spcPts val="1000"/>
              </a:spcBef>
              <a:buNone/>
            </a:pPr>
            <a:r>
              <a:rPr lang="de-CH">
                <a:latin typeface="+mn-lt"/>
                <a:cs typeface="+mn-cs"/>
                <a:sym typeface="Wingdings" panose="05000000000000000000" pitchFamily="2" charset="2"/>
              </a:rPr>
              <a:t> </a:t>
            </a:r>
            <a:r>
              <a:rPr lang="de-CH">
                <a:latin typeface="+mn-lt"/>
                <a:cs typeface="+mn-cs"/>
              </a:rPr>
              <a:t>Advisors from different organisations came together and concluded that there is a need: </a:t>
            </a:r>
          </a:p>
          <a:p>
            <a:pPr marL="0" indent="0" defTabSz="914400">
              <a:lnSpc>
                <a:spcPct val="90000"/>
              </a:lnSpc>
              <a:spcBef>
                <a:spcPts val="1000"/>
              </a:spcBef>
              <a:buNone/>
            </a:pPr>
            <a:endParaRPr lang="de-CH">
              <a:latin typeface="+mn-lt"/>
              <a:cs typeface="+mn-cs"/>
            </a:endParaRPr>
          </a:p>
          <a:p>
            <a:pPr lvl="1">
              <a:spcBef>
                <a:spcPts val="600"/>
              </a:spcBef>
              <a:buFont typeface="Wingdings" panose="05000000000000000000" pitchFamily="2" charset="2"/>
              <a:buChar char="§"/>
            </a:pPr>
            <a:r>
              <a:rPr lang="de-CH" sz="2000">
                <a:latin typeface="+mn-lt"/>
              </a:rPr>
              <a:t>To clarify the purpose of a Blue School</a:t>
            </a:r>
          </a:p>
          <a:p>
            <a:pPr lvl="1">
              <a:spcBef>
                <a:spcPts val="600"/>
              </a:spcBef>
              <a:buFont typeface="Wingdings" panose="05000000000000000000" pitchFamily="2" charset="2"/>
              <a:buChar char="§"/>
            </a:pPr>
            <a:r>
              <a:rPr lang="de-CH" sz="2000">
                <a:latin typeface="+mn-lt"/>
              </a:rPr>
              <a:t>To agree on the components/topics of a Blue School</a:t>
            </a:r>
          </a:p>
          <a:p>
            <a:pPr lvl="1">
              <a:spcBef>
                <a:spcPts val="600"/>
              </a:spcBef>
              <a:buFont typeface="Wingdings" panose="05000000000000000000" pitchFamily="2" charset="2"/>
              <a:buChar char="§"/>
            </a:pPr>
            <a:r>
              <a:rPr lang="de-CH" sz="2000">
                <a:latin typeface="+mn-lt"/>
              </a:rPr>
              <a:t>To come up with clear indicators that defines a Blue School</a:t>
            </a:r>
          </a:p>
          <a:p>
            <a:pPr lvl="1">
              <a:spcBef>
                <a:spcPts val="600"/>
              </a:spcBef>
              <a:buFont typeface="Wingdings" panose="05000000000000000000" pitchFamily="2" charset="2"/>
              <a:buChar char="§"/>
            </a:pPr>
            <a:r>
              <a:rPr lang="de-CH" sz="2000">
                <a:latin typeface="+mn-lt"/>
              </a:rPr>
              <a:t>For inspiration on activities linked to environment </a:t>
            </a:r>
          </a:p>
          <a:p>
            <a:pPr lvl="1">
              <a:spcBef>
                <a:spcPts val="600"/>
              </a:spcBef>
              <a:buFont typeface="Wingdings" panose="05000000000000000000" pitchFamily="2" charset="2"/>
              <a:buChar char="§"/>
            </a:pPr>
            <a:r>
              <a:rPr lang="de-CH" sz="2000">
                <a:latin typeface="+mn-lt"/>
              </a:rPr>
              <a:t>For more guidance on how to implement Blue Schools</a:t>
            </a:r>
          </a:p>
          <a:p>
            <a:pPr lvl="1">
              <a:spcBef>
                <a:spcPts val="600"/>
              </a:spcBef>
              <a:buFont typeface="Wingdings" panose="05000000000000000000" pitchFamily="2" charset="2"/>
              <a:buChar char="§"/>
            </a:pPr>
            <a:r>
              <a:rPr lang="de-CH" sz="2000">
                <a:latin typeface="+mn-lt"/>
              </a:rPr>
              <a:t>To get advice on how to ensure stakeholders ownership and sustainability.</a:t>
            </a:r>
          </a:p>
        </p:txBody>
      </p:sp>
      <p:sp>
        <p:nvSpPr>
          <p:cNvPr id="5" name="Rounded Rectangle 4"/>
          <p:cNvSpPr/>
          <p:nvPr/>
        </p:nvSpPr>
        <p:spPr>
          <a:xfrm>
            <a:off x="1524630" y="5894202"/>
            <a:ext cx="8886031" cy="55739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a:sym typeface="Wingdings" panose="05000000000000000000" pitchFamily="2" charset="2"/>
              </a:rPr>
              <a:t> Rationale to develop the Blue Schools Kit</a:t>
            </a:r>
            <a:endParaRPr lang="en-GB" sz="2200"/>
          </a:p>
        </p:txBody>
      </p:sp>
      <p:sp>
        <p:nvSpPr>
          <p:cNvPr id="8" name="TextBox 7">
            <a:extLst>
              <a:ext uri="{FF2B5EF4-FFF2-40B4-BE49-F238E27FC236}">
                <a16:creationId xmlns:a16="http://schemas.microsoft.com/office/drawing/2014/main" id="{631F1500-4681-42AE-ACCE-D3469E824EF8}"/>
              </a:ext>
            </a:extLst>
          </p:cNvPr>
          <p:cNvSpPr txBox="1"/>
          <p:nvPr/>
        </p:nvSpPr>
        <p:spPr>
          <a:xfrm>
            <a:off x="768269" y="157522"/>
            <a:ext cx="7239659" cy="584775"/>
          </a:xfrm>
          <a:prstGeom prst="rect">
            <a:avLst/>
          </a:prstGeom>
          <a:solidFill>
            <a:schemeClr val="bg1"/>
          </a:solidFill>
        </p:spPr>
        <p:txBody>
          <a:bodyPr wrap="square" rtlCol="0">
            <a:spAutoFit/>
          </a:bodyPr>
          <a:lstStyle/>
          <a:p>
            <a:r>
              <a:rPr lang="en-US" sz="3200">
                <a:solidFill>
                  <a:srgbClr val="205595"/>
                </a:solidFill>
                <a:cs typeface="Arial"/>
              </a:rPr>
              <a:t>How was the Blue Schools Kit developed?</a:t>
            </a:r>
            <a:endParaRPr lang="en-GB" sz="3200">
              <a:solidFill>
                <a:srgbClr val="205595"/>
              </a:solidFill>
              <a:cs typeface="Arial"/>
            </a:endParaRPr>
          </a:p>
        </p:txBody>
      </p:sp>
    </p:spTree>
    <p:extLst>
      <p:ext uri="{BB962C8B-B14F-4D97-AF65-F5344CB8AC3E}">
        <p14:creationId xmlns:p14="http://schemas.microsoft.com/office/powerpoint/2010/main" val="417503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DE952C-BE54-3047-81A9-9923E885A08E}"/>
              </a:ext>
            </a:extLst>
          </p:cNvPr>
          <p:cNvSpPr>
            <a:spLocks noGrp="1"/>
          </p:cNvSpPr>
          <p:nvPr>
            <p:ph type="title"/>
          </p:nvPr>
        </p:nvSpPr>
        <p:spPr/>
        <p:txBody>
          <a:bodyPr/>
          <a:lstStyle/>
          <a:p>
            <a:r>
              <a:rPr lang="it-CH" dirty="0" err="1"/>
              <a:t>Table</a:t>
            </a:r>
            <a:r>
              <a:rPr lang="it-CH" dirty="0"/>
              <a:t> </a:t>
            </a:r>
            <a:r>
              <a:rPr lang="it-CH" dirty="0" err="1"/>
              <a:t>des</a:t>
            </a:r>
            <a:r>
              <a:rPr lang="it-CH" dirty="0"/>
              <a:t> </a:t>
            </a:r>
            <a:r>
              <a:rPr lang="it-CH" dirty="0" err="1"/>
              <a:t>matières</a:t>
            </a:r>
            <a:r>
              <a:rPr lang="it-CH" dirty="0"/>
              <a:t> I </a:t>
            </a:r>
            <a:r>
              <a:rPr lang="it-CH" dirty="0" err="1">
                <a:ea typeface="+mj-lt"/>
                <a:cs typeface="+mj-lt"/>
              </a:rPr>
              <a:t>Inhaltsverzeichnis</a:t>
            </a:r>
            <a:endParaRPr lang="it-CH" dirty="0" err="1"/>
          </a:p>
        </p:txBody>
      </p:sp>
      <p:graphicFrame>
        <p:nvGraphicFramePr>
          <p:cNvPr id="7" name="Segnaposto contenuto 2">
            <a:extLst>
              <a:ext uri="{FF2B5EF4-FFF2-40B4-BE49-F238E27FC236}">
                <a16:creationId xmlns:a16="http://schemas.microsoft.com/office/drawing/2014/main" id="{1FAA68F3-7E29-4699-A9DE-F9EBF7794FDA}"/>
              </a:ext>
            </a:extLst>
          </p:cNvPr>
          <p:cNvGraphicFramePr>
            <a:graphicFrameLocks noGrp="1"/>
          </p:cNvGraphicFramePr>
          <p:nvPr>
            <p:ph idx="1"/>
            <p:extLst>
              <p:ext uri="{D42A27DB-BD31-4B8C-83A1-F6EECF244321}">
                <p14:modId xmlns:p14="http://schemas.microsoft.com/office/powerpoint/2010/main" val="1941310105"/>
              </p:ext>
            </p:extLst>
          </p:nvPr>
        </p:nvGraphicFramePr>
        <p:xfrm>
          <a:off x="400051" y="2643189"/>
          <a:ext cx="11201400" cy="2670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numero diapositiva 2">
            <a:extLst>
              <a:ext uri="{FF2B5EF4-FFF2-40B4-BE49-F238E27FC236}">
                <a16:creationId xmlns:a16="http://schemas.microsoft.com/office/drawing/2014/main" id="{A6C7B9C8-222F-4E43-8F56-C90EBCF88B77}"/>
              </a:ext>
            </a:extLst>
          </p:cNvPr>
          <p:cNvSpPr>
            <a:spLocks noGrp="1"/>
          </p:cNvSpPr>
          <p:nvPr>
            <p:ph type="sldNum" sz="quarter" idx="12"/>
          </p:nvPr>
        </p:nvSpPr>
        <p:spPr/>
        <p:txBody>
          <a:bodyPr/>
          <a:lstStyle/>
          <a:p>
            <a:fld id="{DE4AC6BF-D96F-5B4F-BE25-E9A3F15F2698}" type="slidenum">
              <a:rPr lang="it-CH" smtClean="0"/>
              <a:t>2</a:t>
            </a:fld>
            <a:endParaRPr lang="it-CH"/>
          </a:p>
        </p:txBody>
      </p:sp>
    </p:spTree>
    <p:extLst>
      <p:ext uri="{BB962C8B-B14F-4D97-AF65-F5344CB8AC3E}">
        <p14:creationId xmlns:p14="http://schemas.microsoft.com/office/powerpoint/2010/main" val="339983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CCA140-7F1C-4A35-AA5C-616970A7BA75}"/>
              </a:ext>
            </a:extLst>
          </p:cNvPr>
          <p:cNvSpPr txBox="1"/>
          <p:nvPr/>
        </p:nvSpPr>
        <p:spPr>
          <a:xfrm>
            <a:off x="777505" y="148286"/>
            <a:ext cx="7239659" cy="584775"/>
          </a:xfrm>
          <a:prstGeom prst="rect">
            <a:avLst/>
          </a:prstGeom>
          <a:solidFill>
            <a:schemeClr val="bg1"/>
          </a:solidFill>
        </p:spPr>
        <p:txBody>
          <a:bodyPr wrap="square" rtlCol="0">
            <a:spAutoFit/>
          </a:bodyPr>
          <a:lstStyle/>
          <a:p>
            <a:r>
              <a:rPr lang="en-US" sz="3200">
                <a:solidFill>
                  <a:srgbClr val="205595"/>
                </a:solidFill>
                <a:cs typeface="Arial"/>
              </a:rPr>
              <a:t>How was the Blue Schools Kit developed?</a:t>
            </a:r>
            <a:endParaRPr lang="en-GB" sz="3200">
              <a:solidFill>
                <a:srgbClr val="205595"/>
              </a:solidFill>
              <a:cs typeface="Arial"/>
            </a:endParaRPr>
          </a:p>
        </p:txBody>
      </p:sp>
      <p:pic>
        <p:nvPicPr>
          <p:cNvPr id="5" name="Picture 4">
            <a:extLst>
              <a:ext uri="{FF2B5EF4-FFF2-40B4-BE49-F238E27FC236}">
                <a16:creationId xmlns:a16="http://schemas.microsoft.com/office/drawing/2014/main" id="{EDCA26D8-01AA-4539-A809-958D7C7919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8"/>
          <a:stretch/>
        </p:blipFill>
        <p:spPr>
          <a:xfrm>
            <a:off x="1841731" y="2763794"/>
            <a:ext cx="8656319" cy="4094206"/>
          </a:xfrm>
          <a:prstGeom prst="rect">
            <a:avLst/>
          </a:prstGeom>
        </p:spPr>
      </p:pic>
      <p:sp>
        <p:nvSpPr>
          <p:cNvPr id="13" name="Subtitle 1">
            <a:extLst>
              <a:ext uri="{FF2B5EF4-FFF2-40B4-BE49-F238E27FC236}">
                <a16:creationId xmlns:a16="http://schemas.microsoft.com/office/drawing/2014/main" id="{18C21AC1-7FBE-4DED-A1BC-772873B14609}"/>
              </a:ext>
            </a:extLst>
          </p:cNvPr>
          <p:cNvSpPr txBox="1">
            <a:spLocks/>
          </p:cNvSpPr>
          <p:nvPr/>
        </p:nvSpPr>
        <p:spPr>
          <a:xfrm>
            <a:off x="813207" y="1271825"/>
            <a:ext cx="11249484" cy="360914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Wingdings" pitchFamily="2" charset="2"/>
              <a:buChar char="§"/>
              <a:defRPr sz="2200" kern="1200">
                <a:solidFill>
                  <a:srgbClr val="2055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Blue Schools workshop organized in July 2017 in Nairobi to get feedback from project teams.</a:t>
            </a:r>
          </a:p>
          <a:p>
            <a:r>
              <a:rPr lang="en-US"/>
              <a:t>Advisors from various organizations + resources persons (EAWAG + IRHA) worked on materials.</a:t>
            </a:r>
          </a:p>
          <a:p>
            <a:r>
              <a:rPr lang="en-US"/>
              <a:t>Blue Schools Kit launched in Stockholm World Water Week in September 2018.</a:t>
            </a:r>
            <a:endParaRPr lang="en-GB"/>
          </a:p>
          <a:p>
            <a:endParaRPr lang="en-GB"/>
          </a:p>
        </p:txBody>
      </p:sp>
    </p:spTree>
    <p:extLst>
      <p:ext uri="{BB962C8B-B14F-4D97-AF65-F5344CB8AC3E}">
        <p14:creationId xmlns:p14="http://schemas.microsoft.com/office/powerpoint/2010/main" val="115007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i multimediali online 4" descr="Blue Schools of Caritas Switzerland in Banteay Meanchey in Cambodia">
            <a:hlinkClick r:id="" action="ppaction://media"/>
            <a:extLst>
              <a:ext uri="{FF2B5EF4-FFF2-40B4-BE49-F238E27FC236}">
                <a16:creationId xmlns:a16="http://schemas.microsoft.com/office/drawing/2014/main" id="{6F4C5030-07F4-EE40-910E-763BF967842D}"/>
              </a:ext>
            </a:extLst>
          </p:cNvPr>
          <p:cNvPicPr>
            <a:picLocks noGrp="1" noRot="1" noChangeAspect="1"/>
          </p:cNvPicPr>
          <p:nvPr>
            <p:ph idx="1"/>
            <a:videoFile r:link="rId1"/>
          </p:nvPr>
        </p:nvPicPr>
        <p:blipFill>
          <a:blip r:embed="rId3"/>
          <a:stretch>
            <a:fillRect/>
          </a:stretch>
        </p:blipFill>
        <p:spPr>
          <a:xfrm>
            <a:off x="958519" y="1052112"/>
            <a:ext cx="10274962" cy="5805888"/>
          </a:xfrm>
          <a:prstGeom prst="rect">
            <a:avLst/>
          </a:prstGeom>
        </p:spPr>
      </p:pic>
      <p:sp>
        <p:nvSpPr>
          <p:cNvPr id="3" name="Title 2">
            <a:extLst>
              <a:ext uri="{FF2B5EF4-FFF2-40B4-BE49-F238E27FC236}">
                <a16:creationId xmlns:a16="http://schemas.microsoft.com/office/drawing/2014/main" id="{58FA8016-0A54-4FBA-80DD-4F54A6F36304}"/>
              </a:ext>
            </a:extLst>
          </p:cNvPr>
          <p:cNvSpPr>
            <a:spLocks noGrp="1"/>
          </p:cNvSpPr>
          <p:nvPr>
            <p:ph type="title"/>
          </p:nvPr>
        </p:nvSpPr>
        <p:spPr>
          <a:xfrm>
            <a:off x="526470" y="0"/>
            <a:ext cx="11504083" cy="731878"/>
          </a:xfrm>
        </p:spPr>
        <p:txBody>
          <a:bodyPr/>
          <a:lstStyle/>
          <a:p>
            <a:r>
              <a:rPr lang="en-US"/>
              <a:t>What is a Blue School?</a:t>
            </a:r>
            <a:endParaRPr lang="en-GB"/>
          </a:p>
        </p:txBody>
      </p:sp>
    </p:spTree>
    <p:extLst>
      <p:ext uri="{BB962C8B-B14F-4D97-AF65-F5344CB8AC3E}">
        <p14:creationId xmlns:p14="http://schemas.microsoft.com/office/powerpoint/2010/main" val="2327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B00AE24-F72E-495E-B77B-1C5420592716}"/>
              </a:ext>
            </a:extLst>
          </p:cNvPr>
          <p:cNvSpPr/>
          <p:nvPr/>
        </p:nvSpPr>
        <p:spPr>
          <a:xfrm>
            <a:off x="527222" y="2083475"/>
            <a:ext cx="10598866" cy="18366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B65F63D6-402E-4753-8590-2A7A17F11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3199" y="1756966"/>
            <a:ext cx="3873279" cy="2453753"/>
          </a:xfrm>
          <a:prstGeom prst="rect">
            <a:avLst/>
          </a:prstGeom>
        </p:spPr>
      </p:pic>
      <p:sp>
        <p:nvSpPr>
          <p:cNvPr id="2" name="Content Placeholder 1"/>
          <p:cNvSpPr>
            <a:spLocks noGrp="1"/>
          </p:cNvSpPr>
          <p:nvPr>
            <p:ph type="subTitle" idx="1"/>
          </p:nvPr>
        </p:nvSpPr>
        <p:spPr>
          <a:xfrm>
            <a:off x="752864" y="4433975"/>
            <a:ext cx="5702646" cy="4068000"/>
          </a:xfrm>
        </p:spPr>
        <p:txBody>
          <a:bodyPr>
            <a:normAutofit/>
          </a:bodyPr>
          <a:lstStyle/>
          <a:p>
            <a:r>
              <a:rPr lang="en-GB" sz="1800" b="1">
                <a:solidFill>
                  <a:srgbClr val="FF0000"/>
                </a:solidFill>
              </a:rPr>
              <a:t>ALL Students at the centre</a:t>
            </a:r>
          </a:p>
          <a:p>
            <a:r>
              <a:rPr lang="en-GB" sz="1800"/>
              <a:t>Use </a:t>
            </a:r>
            <a:r>
              <a:rPr lang="en-GB" sz="1800" b="1"/>
              <a:t>safe drinking water and well-maintained latrines.</a:t>
            </a:r>
          </a:p>
          <a:p>
            <a:r>
              <a:rPr lang="en-GB" sz="1800"/>
              <a:t>Maintain </a:t>
            </a:r>
            <a:r>
              <a:rPr lang="en-GB" sz="1800" b="1"/>
              <a:t>good hygiene practices (including MHM).</a:t>
            </a:r>
            <a:r>
              <a:rPr lang="en-GB" sz="1800"/>
              <a:t> </a:t>
            </a:r>
          </a:p>
          <a:p>
            <a:r>
              <a:rPr lang="en-GB" sz="1800"/>
              <a:t>Take part in </a:t>
            </a:r>
            <a:r>
              <a:rPr lang="en-GB" sz="1800" b="1"/>
              <a:t>gardening</a:t>
            </a:r>
            <a:r>
              <a:rPr lang="en-GB" sz="1800"/>
              <a:t> activities.</a:t>
            </a:r>
          </a:p>
          <a:p>
            <a:r>
              <a:rPr lang="en-GB" sz="1800"/>
              <a:t>Participate in </a:t>
            </a:r>
            <a:r>
              <a:rPr lang="en-GB" sz="1800" b="1"/>
              <a:t>solid waste </a:t>
            </a:r>
            <a:r>
              <a:rPr lang="en-GB" sz="1800"/>
              <a:t>management.</a:t>
            </a:r>
          </a:p>
          <a:p>
            <a:r>
              <a:rPr lang="en-GB" sz="1800"/>
              <a:t>T</a:t>
            </a:r>
            <a:r>
              <a:rPr lang="en-US" sz="1800" err="1"/>
              <a:t>ake</a:t>
            </a:r>
            <a:r>
              <a:rPr lang="en-US" sz="1800"/>
              <a:t> part in </a:t>
            </a:r>
            <a:r>
              <a:rPr lang="en-US" sz="1800" b="1"/>
              <a:t>environmentally</a:t>
            </a:r>
            <a:r>
              <a:rPr lang="en-US" sz="1800"/>
              <a:t>-friendly activities. </a:t>
            </a:r>
          </a:p>
          <a:p>
            <a:r>
              <a:rPr lang="en-US" sz="1800">
                <a:sym typeface="Wingdings" panose="05000000000000000000" pitchFamily="2" charset="2"/>
              </a:rPr>
              <a:t> Replicate good practices to </a:t>
            </a:r>
            <a:r>
              <a:rPr lang="en-US" sz="1800" b="1">
                <a:solidFill>
                  <a:srgbClr val="FF0000"/>
                </a:solidFill>
                <a:sym typeface="Wingdings" panose="05000000000000000000" pitchFamily="2" charset="2"/>
              </a:rPr>
              <a:t>Parents</a:t>
            </a:r>
            <a:endParaRPr lang="de-CH" sz="1800" b="1">
              <a:solidFill>
                <a:srgbClr val="FF0000"/>
              </a:solidFill>
            </a:endParaRPr>
          </a:p>
          <a:p>
            <a:pPr marL="342900" indent="-342900">
              <a:buFont typeface="Arial" panose="020B0604020202020204" pitchFamily="34" charset="0"/>
              <a:buChar char="•"/>
            </a:pPr>
            <a:endParaRPr lang="en-GB" sz="2000"/>
          </a:p>
        </p:txBody>
      </p:sp>
      <p:pic>
        <p:nvPicPr>
          <p:cNvPr id="21" name="Picture 20">
            <a:extLst>
              <a:ext uri="{FF2B5EF4-FFF2-40B4-BE49-F238E27FC236}">
                <a16:creationId xmlns:a16="http://schemas.microsoft.com/office/drawing/2014/main" id="{9D818B15-EBC4-4CA6-9814-EF09EDBE2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4044" y="2566232"/>
            <a:ext cx="1733864" cy="1260194"/>
          </a:xfrm>
          <a:prstGeom prst="rect">
            <a:avLst/>
          </a:prstGeom>
        </p:spPr>
      </p:pic>
      <p:pic>
        <p:nvPicPr>
          <p:cNvPr id="23" name="Picture 22">
            <a:extLst>
              <a:ext uri="{FF2B5EF4-FFF2-40B4-BE49-F238E27FC236}">
                <a16:creationId xmlns:a16="http://schemas.microsoft.com/office/drawing/2014/main" id="{E99742ED-0E05-4397-8C09-856DAFF645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0330" y="3300554"/>
            <a:ext cx="1197288" cy="580695"/>
          </a:xfrm>
          <a:prstGeom prst="rect">
            <a:avLst/>
          </a:prstGeom>
        </p:spPr>
      </p:pic>
      <p:pic>
        <p:nvPicPr>
          <p:cNvPr id="25" name="Picture 24">
            <a:extLst>
              <a:ext uri="{FF2B5EF4-FFF2-40B4-BE49-F238E27FC236}">
                <a16:creationId xmlns:a16="http://schemas.microsoft.com/office/drawing/2014/main" id="{58967601-580D-4E05-8FCB-EC2C1EE6AB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4988" y="1626234"/>
            <a:ext cx="1035515" cy="1069690"/>
          </a:xfrm>
          <a:prstGeom prst="rect">
            <a:avLst/>
          </a:prstGeom>
        </p:spPr>
      </p:pic>
      <p:pic>
        <p:nvPicPr>
          <p:cNvPr id="27" name="Picture 26">
            <a:extLst>
              <a:ext uri="{FF2B5EF4-FFF2-40B4-BE49-F238E27FC236}">
                <a16:creationId xmlns:a16="http://schemas.microsoft.com/office/drawing/2014/main" id="{2724961F-B23A-4EA3-987B-4DB7C553BC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0427" y="2436279"/>
            <a:ext cx="815786" cy="927148"/>
          </a:xfrm>
          <a:prstGeom prst="rect">
            <a:avLst/>
          </a:prstGeom>
        </p:spPr>
      </p:pic>
      <p:pic>
        <p:nvPicPr>
          <p:cNvPr id="29" name="Picture 28">
            <a:extLst>
              <a:ext uri="{FF2B5EF4-FFF2-40B4-BE49-F238E27FC236}">
                <a16:creationId xmlns:a16="http://schemas.microsoft.com/office/drawing/2014/main" id="{067D5307-5595-4DFD-A9E0-53939CA617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96706" y="2101028"/>
            <a:ext cx="2118084" cy="930409"/>
          </a:xfrm>
          <a:prstGeom prst="rect">
            <a:avLst/>
          </a:prstGeom>
        </p:spPr>
      </p:pic>
      <p:pic>
        <p:nvPicPr>
          <p:cNvPr id="31" name="Picture 30">
            <a:extLst>
              <a:ext uri="{FF2B5EF4-FFF2-40B4-BE49-F238E27FC236}">
                <a16:creationId xmlns:a16="http://schemas.microsoft.com/office/drawing/2014/main" id="{9AABB790-216D-4CF7-8E5F-6EEAB5D163E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0" y="3023744"/>
            <a:ext cx="2590800" cy="896408"/>
          </a:xfrm>
          <a:prstGeom prst="rect">
            <a:avLst/>
          </a:prstGeom>
        </p:spPr>
      </p:pic>
      <p:pic>
        <p:nvPicPr>
          <p:cNvPr id="35" name="Picture 34">
            <a:extLst>
              <a:ext uri="{FF2B5EF4-FFF2-40B4-BE49-F238E27FC236}">
                <a16:creationId xmlns:a16="http://schemas.microsoft.com/office/drawing/2014/main" id="{132F7B88-FD7A-49E3-B96E-1A2E38CADB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06768" y="1143197"/>
            <a:ext cx="2398917" cy="1227539"/>
          </a:xfrm>
          <a:prstGeom prst="rect">
            <a:avLst/>
          </a:prstGeom>
        </p:spPr>
      </p:pic>
      <p:sp>
        <p:nvSpPr>
          <p:cNvPr id="20" name="Content Placeholder 1">
            <a:extLst>
              <a:ext uri="{FF2B5EF4-FFF2-40B4-BE49-F238E27FC236}">
                <a16:creationId xmlns:a16="http://schemas.microsoft.com/office/drawing/2014/main" id="{98550395-FB99-40EC-A7B2-AD46FDD91C3B}"/>
              </a:ext>
            </a:extLst>
          </p:cNvPr>
          <p:cNvSpPr txBox="1">
            <a:spLocks/>
          </p:cNvSpPr>
          <p:nvPr/>
        </p:nvSpPr>
        <p:spPr>
          <a:xfrm>
            <a:off x="6371003" y="4744745"/>
            <a:ext cx="5524781" cy="748668"/>
          </a:xfrm>
          <a:prstGeom prst="rect">
            <a:avLst/>
          </a:prstGeom>
        </p:spPr>
        <p:txBody>
          <a:bodyPr lIns="0" tIns="0" rIns="0" bIns="0"/>
          <a:lstStyle>
            <a:lvl1pPr marL="342900" indent="-342900" algn="l" defTabSz="457200" rtl="0" eaLnBrk="1" latinLnBrk="0" hangingPunct="1">
              <a:spcBef>
                <a:spcPct val="20000"/>
              </a:spcBef>
              <a:buFont typeface="Wingdings" pitchFamily="2" charset="2"/>
              <a:buChar char="§"/>
              <a:defRPr sz="2200" kern="1200">
                <a:solidFill>
                  <a:srgbClr val="205595"/>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9EE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9EE0"/>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9EE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9EE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a:solidFill>
                  <a:srgbClr val="FF0000"/>
                </a:solidFill>
                <a:latin typeface="+mn-lt"/>
              </a:rPr>
              <a:t>ALL Teachers </a:t>
            </a:r>
          </a:p>
          <a:p>
            <a:pPr marL="0" indent="0">
              <a:buNone/>
            </a:pPr>
            <a:r>
              <a:rPr lang="en-US" sz="1800">
                <a:latin typeface="+mn-lt"/>
              </a:rPr>
              <a:t>Complement theoretical classes with practical exercises.</a:t>
            </a:r>
          </a:p>
          <a:p>
            <a:pPr marL="0" indent="0">
              <a:buNone/>
            </a:pPr>
            <a:r>
              <a:rPr lang="en-US" sz="1800">
                <a:latin typeface="+mn-lt"/>
              </a:rPr>
              <a:t>Need to put in place an enabling environment for children to practice! </a:t>
            </a:r>
          </a:p>
          <a:p>
            <a:pPr marL="0" indent="0">
              <a:buNone/>
            </a:pPr>
            <a:r>
              <a:rPr lang="en-US" sz="1800" b="1">
                <a:solidFill>
                  <a:srgbClr val="FF0000"/>
                </a:solidFill>
                <a:latin typeface="+mn-lt"/>
                <a:sym typeface="Wingdings" panose="05000000000000000000" pitchFamily="2" charset="2"/>
              </a:rPr>
              <a:t></a:t>
            </a:r>
            <a:r>
              <a:rPr lang="en-US" sz="1800">
                <a:solidFill>
                  <a:srgbClr val="FF0000"/>
                </a:solidFill>
                <a:latin typeface="+mn-lt"/>
                <a:sym typeface="Wingdings" panose="05000000000000000000" pitchFamily="2" charset="2"/>
              </a:rPr>
              <a:t> L</a:t>
            </a:r>
            <a:r>
              <a:rPr lang="en-US" sz="1800">
                <a:solidFill>
                  <a:srgbClr val="FF0000"/>
                </a:solidFill>
                <a:latin typeface="+mn-lt"/>
              </a:rPr>
              <a:t>earning by doing as a key concept !!</a:t>
            </a:r>
          </a:p>
        </p:txBody>
      </p:sp>
      <p:sp>
        <p:nvSpPr>
          <p:cNvPr id="22" name="TextBox 21">
            <a:extLst>
              <a:ext uri="{FF2B5EF4-FFF2-40B4-BE49-F238E27FC236}">
                <a16:creationId xmlns:a16="http://schemas.microsoft.com/office/drawing/2014/main" id="{1B7016DF-8439-4C53-86BA-35F00AEA8920}"/>
              </a:ext>
            </a:extLst>
          </p:cNvPr>
          <p:cNvSpPr txBox="1"/>
          <p:nvPr/>
        </p:nvSpPr>
        <p:spPr>
          <a:xfrm>
            <a:off x="527613" y="7401"/>
            <a:ext cx="4270321" cy="584775"/>
          </a:xfrm>
          <a:prstGeom prst="rect">
            <a:avLst/>
          </a:prstGeom>
          <a:solidFill>
            <a:schemeClr val="bg1"/>
          </a:solidFill>
        </p:spPr>
        <p:txBody>
          <a:bodyPr wrap="square" rtlCol="0">
            <a:spAutoFit/>
          </a:bodyPr>
          <a:lstStyle/>
          <a:p>
            <a:r>
              <a:rPr lang="en-US" sz="3200">
                <a:solidFill>
                  <a:srgbClr val="205595"/>
                </a:solidFill>
                <a:cs typeface="Arial"/>
              </a:rPr>
              <a:t>What is a Blue School</a:t>
            </a:r>
            <a:r>
              <a:rPr lang="en-GB" sz="3200">
                <a:solidFill>
                  <a:srgbClr val="205595"/>
                </a:solidFill>
                <a:cs typeface="Arial"/>
              </a:rPr>
              <a:t>?</a:t>
            </a:r>
          </a:p>
        </p:txBody>
      </p:sp>
      <p:sp>
        <p:nvSpPr>
          <p:cNvPr id="24" name="Content Placeholder 1">
            <a:extLst>
              <a:ext uri="{FF2B5EF4-FFF2-40B4-BE49-F238E27FC236}">
                <a16:creationId xmlns:a16="http://schemas.microsoft.com/office/drawing/2014/main" id="{23F46E9A-10AC-48BC-9CA4-1FE1E585E84F}"/>
              </a:ext>
            </a:extLst>
          </p:cNvPr>
          <p:cNvSpPr txBox="1">
            <a:spLocks/>
          </p:cNvSpPr>
          <p:nvPr/>
        </p:nvSpPr>
        <p:spPr>
          <a:xfrm>
            <a:off x="6056856" y="4721733"/>
            <a:ext cx="5838928" cy="238717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itchFamily="2" charset="2"/>
              <a:buChar char="§"/>
              <a:defRPr sz="2200" kern="1200">
                <a:solidFill>
                  <a:srgbClr val="2055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de-CH"/>
          </a:p>
        </p:txBody>
      </p:sp>
      <p:pic>
        <p:nvPicPr>
          <p:cNvPr id="38" name="Picture 37">
            <a:extLst>
              <a:ext uri="{FF2B5EF4-FFF2-40B4-BE49-F238E27FC236}">
                <a16:creationId xmlns:a16="http://schemas.microsoft.com/office/drawing/2014/main" id="{554EE81D-6C14-4738-873C-05175373686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96706" y="1019533"/>
            <a:ext cx="1139285" cy="1081495"/>
          </a:xfrm>
          <a:prstGeom prst="rect">
            <a:avLst/>
          </a:prstGeom>
        </p:spPr>
      </p:pic>
      <p:sp>
        <p:nvSpPr>
          <p:cNvPr id="5" name="TextBox 4">
            <a:extLst>
              <a:ext uri="{FF2B5EF4-FFF2-40B4-BE49-F238E27FC236}">
                <a16:creationId xmlns:a16="http://schemas.microsoft.com/office/drawing/2014/main" id="{152CC72F-B0F7-44EA-A44B-A5CC836DE7F1}"/>
              </a:ext>
            </a:extLst>
          </p:cNvPr>
          <p:cNvSpPr txBox="1"/>
          <p:nvPr/>
        </p:nvSpPr>
        <p:spPr>
          <a:xfrm>
            <a:off x="3042616" y="4043606"/>
            <a:ext cx="6308180" cy="369332"/>
          </a:xfrm>
          <a:prstGeom prst="rect">
            <a:avLst/>
          </a:prstGeom>
          <a:noFill/>
        </p:spPr>
        <p:txBody>
          <a:bodyPr wrap="square" rtlCol="0">
            <a:spAutoFit/>
          </a:bodyPr>
          <a:lstStyle/>
          <a:p>
            <a:r>
              <a:rPr lang="en-US">
                <a:sym typeface="Wingdings" panose="05000000000000000000" pitchFamily="2" charset="2"/>
              </a:rPr>
              <a:t> </a:t>
            </a:r>
            <a:r>
              <a:rPr lang="en-US"/>
              <a:t>A healthy and environmentally friendly school….. Where: </a:t>
            </a:r>
            <a:endParaRPr lang="en-GB"/>
          </a:p>
        </p:txBody>
      </p:sp>
      <p:pic>
        <p:nvPicPr>
          <p:cNvPr id="17" name="Picture 16">
            <a:extLst>
              <a:ext uri="{FF2B5EF4-FFF2-40B4-BE49-F238E27FC236}">
                <a16:creationId xmlns:a16="http://schemas.microsoft.com/office/drawing/2014/main" id="{3C7ADE2B-4031-451A-9543-A8170740788D}"/>
              </a:ext>
            </a:extLst>
          </p:cNvPr>
          <p:cNvPicPr/>
          <p:nvPr/>
        </p:nvPicPr>
        <p:blipFill>
          <a:blip r:embed="rId12" cstate="email">
            <a:extLst>
              <a:ext uri="{28A0092B-C50C-407E-A947-70E740481C1C}">
                <a14:useLocalDpi xmlns:a14="http://schemas.microsoft.com/office/drawing/2010/main"/>
              </a:ext>
            </a:extLst>
          </a:blip>
          <a:stretch>
            <a:fillRect/>
          </a:stretch>
        </p:blipFill>
        <p:spPr>
          <a:xfrm>
            <a:off x="2064488" y="1751747"/>
            <a:ext cx="1060105" cy="940268"/>
          </a:xfrm>
          <a:prstGeom prst="rect">
            <a:avLst/>
          </a:prstGeom>
        </p:spPr>
      </p:pic>
    </p:spTree>
    <p:extLst>
      <p:ext uri="{BB962C8B-B14F-4D97-AF65-F5344CB8AC3E}">
        <p14:creationId xmlns:p14="http://schemas.microsoft.com/office/powerpoint/2010/main" val="54323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1001214" y="1166399"/>
            <a:ext cx="11267016" cy="4068000"/>
          </a:xfrm>
        </p:spPr>
        <p:txBody>
          <a:bodyPr>
            <a:normAutofit fontScale="92500" lnSpcReduction="20000"/>
          </a:bodyPr>
          <a:lstStyle/>
          <a:p>
            <a:pPr>
              <a:spcAft>
                <a:spcPts val="700"/>
              </a:spcAft>
            </a:pPr>
            <a:r>
              <a:rPr lang="en-US"/>
              <a:t>Becoming a Blue School is a pathway (step by step).</a:t>
            </a:r>
          </a:p>
          <a:p>
            <a:pPr>
              <a:spcAft>
                <a:spcPts val="700"/>
              </a:spcAft>
            </a:pPr>
            <a:r>
              <a:rPr lang="en-US"/>
              <a:t>WASH requirements to be addressed first (Especially in COVID-19 times).</a:t>
            </a:r>
          </a:p>
          <a:p>
            <a:pPr>
              <a:spcAft>
                <a:spcPts val="700"/>
              </a:spcAft>
            </a:pPr>
            <a:r>
              <a:rPr lang="en-US"/>
              <a:t>Each school and context is different.</a:t>
            </a:r>
          </a:p>
          <a:p>
            <a:pPr>
              <a:spcAft>
                <a:spcPts val="700"/>
              </a:spcAft>
            </a:pPr>
            <a:endParaRPr lang="en-US"/>
          </a:p>
          <a:p>
            <a:pPr>
              <a:spcAft>
                <a:spcPts val="700"/>
              </a:spcAft>
            </a:pPr>
            <a:endParaRPr lang="en-US"/>
          </a:p>
          <a:p>
            <a:pPr>
              <a:spcAft>
                <a:spcPts val="700"/>
              </a:spcAft>
            </a:pPr>
            <a:endParaRPr lang="en-US"/>
          </a:p>
          <a:p>
            <a:pPr>
              <a:spcAft>
                <a:spcPts val="700"/>
              </a:spcAft>
            </a:pPr>
            <a:endParaRPr lang="en-US"/>
          </a:p>
          <a:p>
            <a:pPr>
              <a:spcAft>
                <a:spcPts val="700"/>
              </a:spcAft>
            </a:pPr>
            <a:endParaRPr lang="en-US"/>
          </a:p>
          <a:p>
            <a:pPr>
              <a:spcAft>
                <a:spcPts val="700"/>
              </a:spcAft>
            </a:pPr>
            <a:endParaRPr lang="en-US"/>
          </a:p>
          <a:p>
            <a:pPr>
              <a:spcAft>
                <a:spcPts val="700"/>
              </a:spcAft>
            </a:pPr>
            <a:r>
              <a:rPr lang="en-US">
                <a:sym typeface="Wingdings" panose="05000000000000000000" pitchFamily="2" charset="2"/>
              </a:rPr>
              <a:t> Any School that is on this pathway can be called a Blue School.</a:t>
            </a:r>
            <a:endParaRPr lang="en-US"/>
          </a:p>
          <a:p>
            <a:pPr>
              <a:spcAft>
                <a:spcPts val="700"/>
              </a:spcAft>
            </a:pPr>
            <a:endParaRPr lang="en-US"/>
          </a:p>
          <a:p>
            <a:pPr>
              <a:spcAft>
                <a:spcPts val="700"/>
              </a:spcAft>
            </a:pPr>
            <a:endParaRPr lang="en-US"/>
          </a:p>
          <a:p>
            <a:endParaRPr lang="en-US"/>
          </a:p>
          <a:p>
            <a:endParaRPr lang="de-CH"/>
          </a:p>
        </p:txBody>
      </p:sp>
      <p:sp>
        <p:nvSpPr>
          <p:cNvPr id="9" name="TextBox 8">
            <a:extLst>
              <a:ext uri="{FF2B5EF4-FFF2-40B4-BE49-F238E27FC236}">
                <a16:creationId xmlns:a16="http://schemas.microsoft.com/office/drawing/2014/main" id="{0BCCA140-7F1C-4A35-AA5C-616970A7BA75}"/>
              </a:ext>
            </a:extLst>
          </p:cNvPr>
          <p:cNvSpPr txBox="1"/>
          <p:nvPr/>
        </p:nvSpPr>
        <p:spPr>
          <a:xfrm>
            <a:off x="530447" y="3645"/>
            <a:ext cx="9372600" cy="584775"/>
          </a:xfrm>
          <a:prstGeom prst="rect">
            <a:avLst/>
          </a:prstGeom>
          <a:noFill/>
        </p:spPr>
        <p:txBody>
          <a:bodyPr wrap="square" rtlCol="0">
            <a:spAutoFit/>
          </a:bodyPr>
          <a:lstStyle/>
          <a:p>
            <a:r>
              <a:rPr lang="en-US" sz="3200">
                <a:solidFill>
                  <a:srgbClr val="205595"/>
                </a:solidFill>
                <a:cs typeface="Arial"/>
              </a:rPr>
              <a:t>What is a Blue School</a:t>
            </a:r>
            <a:r>
              <a:rPr lang="en-GB" sz="3200">
                <a:solidFill>
                  <a:srgbClr val="205595"/>
                </a:solidFill>
                <a:cs typeface="Arial"/>
              </a:rPr>
              <a:t>? </a:t>
            </a:r>
          </a:p>
        </p:txBody>
      </p:sp>
      <p:pic>
        <p:nvPicPr>
          <p:cNvPr id="5" name="Picture 4">
            <a:extLst>
              <a:ext uri="{FF2B5EF4-FFF2-40B4-BE49-F238E27FC236}">
                <a16:creationId xmlns:a16="http://schemas.microsoft.com/office/drawing/2014/main" id="{01FC5340-01B8-41C0-88B8-1C3CEB8C0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154" y="3191837"/>
            <a:ext cx="9177260" cy="2015786"/>
          </a:xfrm>
          <a:prstGeom prst="rect">
            <a:avLst/>
          </a:prstGeom>
        </p:spPr>
      </p:pic>
      <p:pic>
        <p:nvPicPr>
          <p:cNvPr id="6" name="Picture 5">
            <a:extLst>
              <a:ext uri="{FF2B5EF4-FFF2-40B4-BE49-F238E27FC236}">
                <a16:creationId xmlns:a16="http://schemas.microsoft.com/office/drawing/2014/main" id="{DC2C5474-B56A-4BC7-9F27-CC86087CE24E}"/>
              </a:ext>
            </a:extLst>
          </p:cNvPr>
          <p:cNvPicPr/>
          <p:nvPr/>
        </p:nvPicPr>
        <p:blipFill>
          <a:blip r:embed="rId4" cstate="email">
            <a:extLst>
              <a:ext uri="{28A0092B-C50C-407E-A947-70E740481C1C}">
                <a14:useLocalDpi xmlns:a14="http://schemas.microsoft.com/office/drawing/2010/main"/>
              </a:ext>
            </a:extLst>
          </a:blip>
          <a:stretch>
            <a:fillRect/>
          </a:stretch>
        </p:blipFill>
        <p:spPr>
          <a:xfrm>
            <a:off x="4686694" y="2910561"/>
            <a:ext cx="1060105" cy="940268"/>
          </a:xfrm>
          <a:prstGeom prst="rect">
            <a:avLst/>
          </a:prstGeom>
        </p:spPr>
      </p:pic>
      <p:sp>
        <p:nvSpPr>
          <p:cNvPr id="3" name="TextBox 2">
            <a:extLst>
              <a:ext uri="{FF2B5EF4-FFF2-40B4-BE49-F238E27FC236}">
                <a16:creationId xmlns:a16="http://schemas.microsoft.com/office/drawing/2014/main" id="{D60569E9-A3E3-4FE4-9C4B-D24E2B494319}"/>
              </a:ext>
            </a:extLst>
          </p:cNvPr>
          <p:cNvSpPr txBox="1"/>
          <p:nvPr/>
        </p:nvSpPr>
        <p:spPr>
          <a:xfrm>
            <a:off x="8401404" y="2507901"/>
            <a:ext cx="2789382" cy="646331"/>
          </a:xfrm>
          <a:prstGeom prst="rect">
            <a:avLst/>
          </a:prstGeom>
          <a:noFill/>
        </p:spPr>
        <p:txBody>
          <a:bodyPr wrap="square" rtlCol="0">
            <a:spAutoFit/>
          </a:bodyPr>
          <a:lstStyle/>
          <a:p>
            <a:r>
              <a:rPr lang="en-US" b="1"/>
              <a:t>Final destination: </a:t>
            </a:r>
          </a:p>
          <a:p>
            <a:r>
              <a:rPr lang="en-US" b="1"/>
              <a:t>Health and Environment</a:t>
            </a:r>
            <a:endParaRPr lang="en-GB" b="1"/>
          </a:p>
        </p:txBody>
      </p:sp>
    </p:spTree>
    <p:extLst>
      <p:ext uri="{BB962C8B-B14F-4D97-AF65-F5344CB8AC3E}">
        <p14:creationId xmlns:p14="http://schemas.microsoft.com/office/powerpoint/2010/main" val="25891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7A23E2-3221-449D-B3C7-F857C2251D52}"/>
              </a:ext>
            </a:extLst>
          </p:cNvPr>
          <p:cNvSpPr>
            <a:spLocks noGrp="1"/>
          </p:cNvSpPr>
          <p:nvPr>
            <p:ph type="subTitle" idx="1"/>
          </p:nvPr>
        </p:nvSpPr>
        <p:spPr/>
        <p:txBody>
          <a:bodyPr/>
          <a:lstStyle/>
          <a:p>
            <a:pPr marL="0" indent="0">
              <a:buNone/>
            </a:pPr>
            <a:endParaRPr lang="en-US" b="1"/>
          </a:p>
          <a:p>
            <a:pPr marL="0" lvl="0" indent="0">
              <a:buNone/>
            </a:pPr>
            <a:endParaRPr lang="en-US" b="1"/>
          </a:p>
          <a:p>
            <a:pPr marL="0" lvl="0" indent="0">
              <a:buNone/>
            </a:pPr>
            <a:endParaRPr lang="en-GB" b="1"/>
          </a:p>
        </p:txBody>
      </p:sp>
      <p:sp>
        <p:nvSpPr>
          <p:cNvPr id="3" name="Title 2">
            <a:extLst>
              <a:ext uri="{FF2B5EF4-FFF2-40B4-BE49-F238E27FC236}">
                <a16:creationId xmlns:a16="http://schemas.microsoft.com/office/drawing/2014/main" id="{1E966848-F4F5-4B01-A628-51B2BCB951B1}"/>
              </a:ext>
            </a:extLst>
          </p:cNvPr>
          <p:cNvSpPr>
            <a:spLocks noGrp="1"/>
          </p:cNvSpPr>
          <p:nvPr>
            <p:ph type="title"/>
          </p:nvPr>
        </p:nvSpPr>
        <p:spPr>
          <a:xfrm>
            <a:off x="597959" y="84655"/>
            <a:ext cx="11504083" cy="731878"/>
          </a:xfrm>
        </p:spPr>
        <p:txBody>
          <a:bodyPr/>
          <a:lstStyle/>
          <a:p>
            <a:r>
              <a:rPr lang="en-US" sz="4000">
                <a:latin typeface="Arial"/>
              </a:rPr>
              <a:t>Lessons learned – Phase 2</a:t>
            </a:r>
          </a:p>
        </p:txBody>
      </p:sp>
      <p:pic>
        <p:nvPicPr>
          <p:cNvPr id="5" name="Picture 4" descr="A sign in front of a tree&#10;&#10;Description automatically generated">
            <a:extLst>
              <a:ext uri="{FF2B5EF4-FFF2-40B4-BE49-F238E27FC236}">
                <a16:creationId xmlns:a16="http://schemas.microsoft.com/office/drawing/2014/main" id="{18D735E8-40E1-412D-A944-926FB1924D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70911" y="927059"/>
            <a:ext cx="9457568" cy="6072925"/>
          </a:xfrm>
          <a:prstGeom prst="rect">
            <a:avLst/>
          </a:prstGeom>
        </p:spPr>
      </p:pic>
    </p:spTree>
    <p:extLst>
      <p:ext uri="{BB962C8B-B14F-4D97-AF65-F5344CB8AC3E}">
        <p14:creationId xmlns:p14="http://schemas.microsoft.com/office/powerpoint/2010/main" val="1462807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B811E0-732A-4F5C-A8A9-8159EA82820F}"/>
              </a:ext>
            </a:extLst>
          </p:cNvPr>
          <p:cNvSpPr txBox="1">
            <a:spLocks/>
          </p:cNvSpPr>
          <p:nvPr/>
        </p:nvSpPr>
        <p:spPr>
          <a:xfrm>
            <a:off x="619791" y="322559"/>
            <a:ext cx="6947091" cy="608768"/>
          </a:xfrm>
          <a:prstGeom prst="rect">
            <a:avLst/>
          </a:prstGeom>
          <a:solidFill>
            <a:schemeClr val="bg1"/>
          </a:solidFill>
          <a:ln>
            <a:noFill/>
          </a:ln>
        </p:spPr>
        <p:txBody>
          <a:bodyPr vert="horz" wrap="square" lIns="180000" tIns="10800" rIns="108000" bIns="104400" rtlCol="0" anchor="t" anchorCtr="0">
            <a:spAutoFit/>
          </a:bodyPr>
          <a:lstStyle>
            <a:lvl1pPr algn="l" defTabSz="457200" rtl="0" eaLnBrk="1" latinLnBrk="0" hangingPunct="1">
              <a:spcBef>
                <a:spcPct val="0"/>
              </a:spcBef>
              <a:buNone/>
              <a:defRPr sz="4000" kern="1200">
                <a:ln>
                  <a:noFill/>
                </a:ln>
                <a:solidFill>
                  <a:srgbClr val="205595"/>
                </a:solidFill>
                <a:latin typeface="Arial"/>
                <a:ea typeface="+mj-ea"/>
                <a:cs typeface="Arial"/>
              </a:defRPr>
            </a:lvl1pPr>
          </a:lstStyle>
          <a:p>
            <a:pPr>
              <a:defRPr/>
            </a:pPr>
            <a:r>
              <a:rPr lang="fr-CH" sz="3200" err="1">
                <a:latin typeface="+mn-lt"/>
                <a:ea typeface="+mn-ea"/>
              </a:rPr>
              <a:t>What</a:t>
            </a:r>
            <a:r>
              <a:rPr lang="fr-CH" sz="3200">
                <a:latin typeface="+mn-lt"/>
                <a:ea typeface="+mn-ea"/>
              </a:rPr>
              <a:t> to </a:t>
            </a:r>
            <a:r>
              <a:rPr lang="fr-CH" sz="3200" err="1">
                <a:latin typeface="+mn-lt"/>
                <a:ea typeface="+mn-ea"/>
              </a:rPr>
              <a:t>keep</a:t>
            </a:r>
            <a:r>
              <a:rPr lang="fr-CH" sz="3200">
                <a:latin typeface="+mn-lt"/>
                <a:ea typeface="+mn-ea"/>
              </a:rPr>
              <a:t> in </a:t>
            </a:r>
            <a:r>
              <a:rPr lang="fr-CH" sz="3200" err="1">
                <a:latin typeface="+mn-lt"/>
                <a:ea typeface="+mn-ea"/>
              </a:rPr>
              <a:t>mind</a:t>
            </a:r>
            <a:r>
              <a:rPr lang="fr-CH" sz="3200">
                <a:latin typeface="+mn-lt"/>
                <a:ea typeface="+mn-ea"/>
              </a:rPr>
              <a:t>…</a:t>
            </a:r>
          </a:p>
        </p:txBody>
      </p:sp>
      <p:sp>
        <p:nvSpPr>
          <p:cNvPr id="5" name="TextBox 4">
            <a:extLst>
              <a:ext uri="{FF2B5EF4-FFF2-40B4-BE49-F238E27FC236}">
                <a16:creationId xmlns:a16="http://schemas.microsoft.com/office/drawing/2014/main" id="{B8F9F26F-1FB9-43E2-98E1-5E0069F948DC}"/>
              </a:ext>
            </a:extLst>
          </p:cNvPr>
          <p:cNvSpPr txBox="1"/>
          <p:nvPr/>
        </p:nvSpPr>
        <p:spPr>
          <a:xfrm>
            <a:off x="607759" y="4650616"/>
            <a:ext cx="7711798" cy="701731"/>
          </a:xfrm>
          <a:prstGeom prst="rect">
            <a:avLst/>
          </a:prstGeom>
          <a:noFill/>
        </p:spPr>
        <p:txBody>
          <a:bodyPr wrap="square" rtlCol="0">
            <a:spAutoFit/>
          </a:bodyPr>
          <a:lstStyle/>
          <a:p>
            <a:pPr algn="ctr" defTabSz="914400">
              <a:lnSpc>
                <a:spcPct val="90000"/>
              </a:lnSpc>
              <a:spcBef>
                <a:spcPts val="2000"/>
              </a:spcBef>
            </a:pPr>
            <a:r>
              <a:rPr lang="en-US" sz="2400">
                <a:solidFill>
                  <a:srgbClr val="205595"/>
                </a:solidFill>
                <a:sym typeface="Wingdings" panose="05000000000000000000" pitchFamily="2" charset="2"/>
              </a:rPr>
              <a:t>Each school is different!</a:t>
            </a:r>
            <a:r>
              <a:rPr lang="en-US" sz="2400">
                <a:solidFill>
                  <a:srgbClr val="205595"/>
                </a:solidFill>
              </a:rPr>
              <a:t> </a:t>
            </a:r>
          </a:p>
          <a:p>
            <a:endParaRPr lang="en-GB"/>
          </a:p>
        </p:txBody>
      </p:sp>
      <p:grpSp>
        <p:nvGrpSpPr>
          <p:cNvPr id="14" name="Group 13">
            <a:extLst>
              <a:ext uri="{FF2B5EF4-FFF2-40B4-BE49-F238E27FC236}">
                <a16:creationId xmlns:a16="http://schemas.microsoft.com/office/drawing/2014/main" id="{286C7FB8-8EAD-4626-A235-ACB4682F0B45}"/>
              </a:ext>
            </a:extLst>
          </p:cNvPr>
          <p:cNvGrpSpPr/>
          <p:nvPr/>
        </p:nvGrpSpPr>
        <p:grpSpPr>
          <a:xfrm>
            <a:off x="96253" y="1300176"/>
            <a:ext cx="8223304" cy="2440775"/>
            <a:chOff x="410202" y="1288263"/>
            <a:chExt cx="8305173" cy="2905125"/>
          </a:xfrm>
          <a:solidFill>
            <a:schemeClr val="bg1">
              <a:lumMod val="95000"/>
            </a:schemeClr>
          </a:solidFill>
        </p:grpSpPr>
        <p:sp>
          <p:nvSpPr>
            <p:cNvPr id="13" name="Rectangle 12">
              <a:extLst>
                <a:ext uri="{FF2B5EF4-FFF2-40B4-BE49-F238E27FC236}">
                  <a16:creationId xmlns:a16="http://schemas.microsoft.com/office/drawing/2014/main" id="{649C6AC2-1503-4619-837E-7F2E11F52A1E}"/>
                </a:ext>
              </a:extLst>
            </p:cNvPr>
            <p:cNvSpPr/>
            <p:nvPr/>
          </p:nvSpPr>
          <p:spPr>
            <a:xfrm>
              <a:off x="410202" y="1288263"/>
              <a:ext cx="8116357" cy="2905125"/>
            </a:xfrm>
            <a:custGeom>
              <a:avLst/>
              <a:gdLst>
                <a:gd name="connsiteX0" fmla="*/ 0 w 8116357"/>
                <a:gd name="connsiteY0" fmla="*/ 0 h 2905125"/>
                <a:gd name="connsiteX1" fmla="*/ 8116357 w 8116357"/>
                <a:gd name="connsiteY1" fmla="*/ 0 h 2905125"/>
                <a:gd name="connsiteX2" fmla="*/ 8116357 w 8116357"/>
                <a:gd name="connsiteY2" fmla="*/ 2905125 h 2905125"/>
                <a:gd name="connsiteX3" fmla="*/ 0 w 8116357"/>
                <a:gd name="connsiteY3" fmla="*/ 2905125 h 2905125"/>
                <a:gd name="connsiteX4" fmla="*/ 0 w 8116357"/>
                <a:gd name="connsiteY4" fmla="*/ 0 h 29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6357" h="2905125" fill="none" extrusionOk="0">
                  <a:moveTo>
                    <a:pt x="0" y="0"/>
                  </a:moveTo>
                  <a:cubicBezTo>
                    <a:pt x="1352067" y="-14931"/>
                    <a:pt x="5170205" y="31643"/>
                    <a:pt x="8116357" y="0"/>
                  </a:cubicBezTo>
                  <a:cubicBezTo>
                    <a:pt x="8222569" y="1074997"/>
                    <a:pt x="8006432" y="2111581"/>
                    <a:pt x="8116357" y="2905125"/>
                  </a:cubicBezTo>
                  <a:cubicBezTo>
                    <a:pt x="4694371" y="2843071"/>
                    <a:pt x="3279224" y="2851422"/>
                    <a:pt x="0" y="2905125"/>
                  </a:cubicBezTo>
                  <a:cubicBezTo>
                    <a:pt x="-26706" y="1488633"/>
                    <a:pt x="-6715" y="1367139"/>
                    <a:pt x="0" y="0"/>
                  </a:cubicBezTo>
                  <a:close/>
                </a:path>
                <a:path w="8116357" h="2905125" stroke="0" extrusionOk="0">
                  <a:moveTo>
                    <a:pt x="0" y="0"/>
                  </a:moveTo>
                  <a:cubicBezTo>
                    <a:pt x="1145717" y="-5264"/>
                    <a:pt x="6044928" y="84467"/>
                    <a:pt x="8116357" y="0"/>
                  </a:cubicBezTo>
                  <a:cubicBezTo>
                    <a:pt x="7988184" y="886119"/>
                    <a:pt x="8245507" y="2158893"/>
                    <a:pt x="8116357" y="2905125"/>
                  </a:cubicBezTo>
                  <a:cubicBezTo>
                    <a:pt x="5102614" y="3011445"/>
                    <a:pt x="1640178" y="2897476"/>
                    <a:pt x="0" y="2905125"/>
                  </a:cubicBezTo>
                  <a:cubicBezTo>
                    <a:pt x="160128" y="1624178"/>
                    <a:pt x="25049" y="1168268"/>
                    <a:pt x="0" y="0"/>
                  </a:cubicBezTo>
                  <a:close/>
                </a:path>
              </a:pathLst>
            </a:custGeom>
            <a:grp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273F8BF7-0E54-4C67-9840-CF8BDD259CBB}"/>
                </a:ext>
              </a:extLst>
            </p:cNvPr>
            <p:cNvGrpSpPr/>
            <p:nvPr/>
          </p:nvGrpSpPr>
          <p:grpSpPr>
            <a:xfrm>
              <a:off x="643908" y="1464448"/>
              <a:ext cx="8071467" cy="2669402"/>
              <a:chOff x="710583" y="1464448"/>
              <a:chExt cx="8071467" cy="2669402"/>
            </a:xfrm>
            <a:grpFill/>
          </p:grpSpPr>
          <p:sp>
            <p:nvSpPr>
              <p:cNvPr id="7" name="Content Placeholder 1">
                <a:extLst>
                  <a:ext uri="{FF2B5EF4-FFF2-40B4-BE49-F238E27FC236}">
                    <a16:creationId xmlns:a16="http://schemas.microsoft.com/office/drawing/2014/main" id="{7CBF2829-F1E0-40DF-9974-9C4D42CFDAFE}"/>
                  </a:ext>
                </a:extLst>
              </p:cNvPr>
              <p:cNvSpPr txBox="1">
                <a:spLocks/>
              </p:cNvSpPr>
              <p:nvPr/>
            </p:nvSpPr>
            <p:spPr>
              <a:xfrm>
                <a:off x="822334" y="1464448"/>
                <a:ext cx="7959716" cy="266940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500"/>
                  </a:spcBef>
                </a:pPr>
                <a:r>
                  <a:rPr lang="en-US">
                    <a:solidFill>
                      <a:srgbClr val="205595"/>
                    </a:solidFill>
                  </a:rPr>
                  <a:t>Blue Schools is about:</a:t>
                </a:r>
              </a:p>
              <a:p>
                <a:pPr algn="l">
                  <a:spcBef>
                    <a:spcPts val="1500"/>
                  </a:spcBef>
                </a:pPr>
                <a:endParaRPr lang="en-US">
                  <a:solidFill>
                    <a:srgbClr val="205595"/>
                  </a:solidFill>
                </a:endParaRPr>
              </a:p>
              <a:p>
                <a:pPr algn="l">
                  <a:spcBef>
                    <a:spcPts val="1500"/>
                  </a:spcBef>
                </a:pPr>
                <a:endParaRPr lang="en-US">
                  <a:solidFill>
                    <a:srgbClr val="205595"/>
                  </a:solidFill>
                </a:endParaRPr>
              </a:p>
              <a:p>
                <a:pPr algn="l">
                  <a:spcBef>
                    <a:spcPts val="1500"/>
                  </a:spcBef>
                </a:pPr>
                <a:endParaRPr lang="en-US">
                  <a:solidFill>
                    <a:srgbClr val="205595"/>
                  </a:solidFill>
                </a:endParaRPr>
              </a:p>
              <a:p>
                <a:endParaRPr lang="de-CH">
                  <a:solidFill>
                    <a:srgbClr val="205595"/>
                  </a:solidFill>
                </a:endParaRPr>
              </a:p>
            </p:txBody>
          </p:sp>
          <p:sp>
            <p:nvSpPr>
              <p:cNvPr id="2" name="TextBox 1">
                <a:extLst>
                  <a:ext uri="{FF2B5EF4-FFF2-40B4-BE49-F238E27FC236}">
                    <a16:creationId xmlns:a16="http://schemas.microsoft.com/office/drawing/2014/main" id="{09512890-B28C-41EB-87CA-3AD4B3C894BC}"/>
                  </a:ext>
                </a:extLst>
              </p:cNvPr>
              <p:cNvSpPr txBox="1"/>
              <p:nvPr/>
            </p:nvSpPr>
            <p:spPr>
              <a:xfrm>
                <a:off x="710583" y="2033818"/>
                <a:ext cx="3315489" cy="961802"/>
              </a:xfrm>
              <a:prstGeom prst="rect">
                <a:avLst/>
              </a:prstGeom>
              <a:grpFill/>
            </p:spPr>
            <p:txBody>
              <a:bodyPr wrap="square" rtlCol="0">
                <a:spAutoFit/>
              </a:bodyPr>
              <a:lstStyle/>
              <a:p>
                <a:pPr algn="r"/>
                <a:r>
                  <a:rPr lang="en-US" sz="2200" b="1">
                    <a:solidFill>
                      <a:srgbClr val="205595"/>
                    </a:solidFill>
                  </a:rPr>
                  <a:t>Hardware</a:t>
                </a:r>
              </a:p>
              <a:p>
                <a:pPr algn="r">
                  <a:spcBef>
                    <a:spcPts val="1500"/>
                  </a:spcBef>
                </a:pPr>
                <a:r>
                  <a:rPr lang="en-US" sz="2200">
                    <a:solidFill>
                      <a:srgbClr val="00B050"/>
                    </a:solidFill>
                  </a:rPr>
                  <a:t>Catalogue of Technologies</a:t>
                </a:r>
                <a:endParaRPr lang="en-GB" sz="2200">
                  <a:solidFill>
                    <a:srgbClr val="00B050"/>
                  </a:solidFill>
                </a:endParaRPr>
              </a:p>
            </p:txBody>
          </p:sp>
          <p:sp>
            <p:nvSpPr>
              <p:cNvPr id="8" name="TextBox 7">
                <a:extLst>
                  <a:ext uri="{FF2B5EF4-FFF2-40B4-BE49-F238E27FC236}">
                    <a16:creationId xmlns:a16="http://schemas.microsoft.com/office/drawing/2014/main" id="{6E5D37DF-72D7-4B9B-BB93-8564696A7CAD}"/>
                  </a:ext>
                </a:extLst>
              </p:cNvPr>
              <p:cNvSpPr txBox="1"/>
              <p:nvPr/>
            </p:nvSpPr>
            <p:spPr>
              <a:xfrm>
                <a:off x="4679686" y="2051347"/>
                <a:ext cx="3757614" cy="1300356"/>
              </a:xfrm>
              <a:prstGeom prst="rect">
                <a:avLst/>
              </a:prstGeom>
              <a:noFill/>
            </p:spPr>
            <p:txBody>
              <a:bodyPr wrap="square" rtlCol="0">
                <a:spAutoFit/>
              </a:bodyPr>
              <a:lstStyle/>
              <a:p>
                <a:pPr>
                  <a:spcBef>
                    <a:spcPts val="1500"/>
                  </a:spcBef>
                </a:pPr>
                <a:r>
                  <a:rPr lang="en-US" sz="2200" b="1">
                    <a:solidFill>
                      <a:srgbClr val="205595"/>
                    </a:solidFill>
                  </a:rPr>
                  <a:t>Children’s engagement</a:t>
                </a:r>
              </a:p>
              <a:p>
                <a:pPr algn="r">
                  <a:spcBef>
                    <a:spcPts val="1500"/>
                  </a:spcBef>
                </a:pPr>
                <a:r>
                  <a:rPr lang="en-US" sz="2200">
                    <a:solidFill>
                      <a:srgbClr val="00B050"/>
                    </a:solidFill>
                  </a:rPr>
                  <a:t>Catalogue of Practical Exercises</a:t>
                </a:r>
              </a:p>
              <a:p>
                <a:pPr algn="ctr"/>
                <a:r>
                  <a:rPr lang="en-US" sz="2200">
                    <a:solidFill>
                      <a:srgbClr val="00B050"/>
                    </a:solidFill>
                  </a:rPr>
                  <a:t>+ Facilitators Guide</a:t>
                </a:r>
              </a:p>
            </p:txBody>
          </p:sp>
          <p:sp>
            <p:nvSpPr>
              <p:cNvPr id="3" name="Plus Sign 2">
                <a:extLst>
                  <a:ext uri="{FF2B5EF4-FFF2-40B4-BE49-F238E27FC236}">
                    <a16:creationId xmlns:a16="http://schemas.microsoft.com/office/drawing/2014/main" id="{4704711A-9C31-4BBB-A6DF-649C0C994531}"/>
                  </a:ext>
                </a:extLst>
              </p:cNvPr>
              <p:cNvSpPr/>
              <p:nvPr/>
            </p:nvSpPr>
            <p:spPr>
              <a:xfrm>
                <a:off x="4075334" y="2167791"/>
                <a:ext cx="511182" cy="542925"/>
              </a:xfrm>
              <a:prstGeom prst="mathPlus">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pic>
        <p:nvPicPr>
          <p:cNvPr id="16" name="Picture 15" descr="A group of people that are standing in the dirt&#10;&#10;Description automatically generated">
            <a:extLst>
              <a:ext uri="{FF2B5EF4-FFF2-40B4-BE49-F238E27FC236}">
                <a16:creationId xmlns:a16="http://schemas.microsoft.com/office/drawing/2014/main" id="{450BA025-E8F7-403B-A7AE-82C4263CDE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7"/>
          <a:stretch/>
        </p:blipFill>
        <p:spPr>
          <a:xfrm>
            <a:off x="8295217" y="907263"/>
            <a:ext cx="3907414" cy="6858000"/>
          </a:xfrm>
          <a:prstGeom prst="rect">
            <a:avLst/>
          </a:prstGeom>
        </p:spPr>
      </p:pic>
    </p:spTree>
    <p:extLst>
      <p:ext uri="{BB962C8B-B14F-4D97-AF65-F5344CB8AC3E}">
        <p14:creationId xmlns:p14="http://schemas.microsoft.com/office/powerpoint/2010/main" val="8724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2826" y="-27709"/>
            <a:ext cx="11733068" cy="999106"/>
          </a:xfrm>
          <a:solidFill>
            <a:schemeClr val="bg1"/>
          </a:solidFill>
        </p:spPr>
        <p:txBody>
          <a:bodyPr/>
          <a:lstStyle/>
          <a:p>
            <a:r>
              <a:rPr lang="fr-CH" sz="3200">
                <a:solidFill>
                  <a:srgbClr val="205595"/>
                </a:solidFill>
                <a:latin typeface="+mn-lt"/>
                <a:ea typeface="+mn-ea"/>
                <a:cs typeface="Arial"/>
              </a:rPr>
              <a:t>Access to </a:t>
            </a:r>
            <a:r>
              <a:rPr lang="fr-CH" sz="3200" err="1">
                <a:solidFill>
                  <a:srgbClr val="205595"/>
                </a:solidFill>
                <a:latin typeface="+mn-lt"/>
                <a:ea typeface="+mn-ea"/>
                <a:cs typeface="Arial"/>
              </a:rPr>
              <a:t>drinking</a:t>
            </a:r>
            <a:r>
              <a:rPr lang="fr-CH" sz="3200">
                <a:solidFill>
                  <a:srgbClr val="205595"/>
                </a:solidFill>
                <a:latin typeface="+mn-lt"/>
                <a:ea typeface="+mn-ea"/>
                <a:cs typeface="Arial"/>
              </a:rPr>
              <a:t> water - Services</a:t>
            </a:r>
          </a:p>
        </p:txBody>
      </p:sp>
      <p:sp>
        <p:nvSpPr>
          <p:cNvPr id="14" name="TextBox 13"/>
          <p:cNvSpPr txBox="1"/>
          <p:nvPr/>
        </p:nvSpPr>
        <p:spPr>
          <a:xfrm>
            <a:off x="7305696" y="599317"/>
            <a:ext cx="3145413" cy="338554"/>
          </a:xfrm>
          <a:prstGeom prst="rect">
            <a:avLst/>
          </a:prstGeom>
          <a:noFill/>
        </p:spPr>
        <p:txBody>
          <a:bodyPr wrap="non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Bangladesh</a:t>
            </a:r>
          </a:p>
        </p:txBody>
      </p:sp>
      <p:pic>
        <p:nvPicPr>
          <p:cNvPr id="15" name="Picture 9" descr="IMG_335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31673" y="963980"/>
            <a:ext cx="2120298" cy="2714322"/>
          </a:xfrm>
          <a:prstGeom prst="rect">
            <a:avLst/>
          </a:prstGeom>
        </p:spPr>
      </p:pic>
      <p:sp>
        <p:nvSpPr>
          <p:cNvPr id="17" name="TextBox 16"/>
          <p:cNvSpPr txBox="1"/>
          <p:nvPr/>
        </p:nvSpPr>
        <p:spPr>
          <a:xfrm>
            <a:off x="1740891" y="621363"/>
            <a:ext cx="1438214" cy="338554"/>
          </a:xfrm>
          <a:prstGeom prst="rect">
            <a:avLst/>
          </a:prstGeom>
          <a:noFill/>
        </p:spPr>
        <p:txBody>
          <a:bodyPr wrap="none" rtlCol="0">
            <a:spAutoFit/>
          </a:bodyPr>
          <a:lstStyle/>
          <a:p>
            <a:pPr>
              <a:defRPr/>
            </a:pPr>
            <a:r>
              <a:rPr lang="fr-CH" sz="1600">
                <a:solidFill>
                  <a:srgbClr val="205595"/>
                </a:solidFill>
                <a:latin typeface="Arial"/>
                <a:cs typeface="Arial"/>
              </a:rPr>
              <a:t>IRHA, Mexico</a:t>
            </a:r>
          </a:p>
        </p:txBody>
      </p:sp>
      <p:sp>
        <p:nvSpPr>
          <p:cNvPr id="18" name="TextBox 17"/>
          <p:cNvSpPr txBox="1"/>
          <p:nvPr/>
        </p:nvSpPr>
        <p:spPr>
          <a:xfrm>
            <a:off x="5362401" y="591996"/>
            <a:ext cx="1369286" cy="338554"/>
          </a:xfrm>
          <a:prstGeom prst="rect">
            <a:avLst/>
          </a:prstGeom>
          <a:noFill/>
        </p:spPr>
        <p:txBody>
          <a:bodyPr wrap="none" rtlCol="0">
            <a:spAutoFit/>
          </a:bodyPr>
          <a:lstStyle/>
          <a:p>
            <a:pPr>
              <a:defRPr/>
            </a:pPr>
            <a:r>
              <a:rPr lang="fr-CH" sz="1600">
                <a:solidFill>
                  <a:srgbClr val="205595"/>
                </a:solidFill>
                <a:latin typeface="Arial"/>
                <a:cs typeface="Arial"/>
              </a:rPr>
              <a:t>South </a:t>
            </a:r>
            <a:r>
              <a:rPr lang="fr-CH" sz="1600" err="1">
                <a:solidFill>
                  <a:srgbClr val="205595"/>
                </a:solidFill>
                <a:latin typeface="Arial"/>
                <a:cs typeface="Arial"/>
              </a:rPr>
              <a:t>Sudan</a:t>
            </a:r>
            <a:endParaRPr lang="fr-CH" sz="1600">
              <a:solidFill>
                <a:srgbClr val="205595"/>
              </a:solidFill>
              <a:latin typeface="Arial"/>
              <a:cs typeface="Arial"/>
            </a:endParaRPr>
          </a:p>
        </p:txBody>
      </p:sp>
      <p:pic>
        <p:nvPicPr>
          <p:cNvPr id="1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40891" y="959917"/>
            <a:ext cx="3422135" cy="287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7044" y="3967905"/>
            <a:ext cx="4512129" cy="2538072"/>
          </a:xfrm>
          <a:prstGeom prst="rect">
            <a:avLst/>
          </a:prstGeom>
        </p:spPr>
      </p:pic>
      <p:sp>
        <p:nvSpPr>
          <p:cNvPr id="22" name="TextBox 21"/>
          <p:cNvSpPr txBox="1"/>
          <p:nvPr/>
        </p:nvSpPr>
        <p:spPr>
          <a:xfrm>
            <a:off x="6406160" y="6460743"/>
            <a:ext cx="4750195" cy="338554"/>
          </a:xfrm>
          <a:prstGeom prst="rect">
            <a:avLst/>
          </a:prstGeom>
          <a:noFill/>
        </p:spPr>
        <p:txBody>
          <a:bodyPr wrap="square" rtlCol="0">
            <a:spAutoFit/>
          </a:bodyPr>
          <a:lstStyle/>
          <a:p>
            <a:pPr>
              <a:defRPr/>
            </a:pPr>
            <a:r>
              <a:rPr lang="fr-CH" sz="1600" err="1">
                <a:solidFill>
                  <a:srgbClr val="205595"/>
                </a:solidFill>
                <a:latin typeface="Arial"/>
                <a:cs typeface="Arial"/>
              </a:rPr>
              <a:t>TdH</a:t>
            </a:r>
            <a:r>
              <a:rPr lang="fr-CH" sz="1600">
                <a:solidFill>
                  <a:srgbClr val="205595"/>
                </a:solidFill>
                <a:latin typeface="Arial"/>
                <a:cs typeface="Arial"/>
              </a:rPr>
              <a:t>, Bangladesh</a:t>
            </a:r>
          </a:p>
        </p:txBody>
      </p:sp>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40891" y="3987165"/>
            <a:ext cx="4225032" cy="2499552"/>
          </a:xfrm>
          <a:prstGeom prst="rect">
            <a:avLst/>
          </a:prstGeom>
        </p:spPr>
      </p:pic>
      <p:sp>
        <p:nvSpPr>
          <p:cNvPr id="24" name="TextBox 23"/>
          <p:cNvSpPr txBox="1"/>
          <p:nvPr/>
        </p:nvSpPr>
        <p:spPr>
          <a:xfrm>
            <a:off x="2692601" y="6474862"/>
            <a:ext cx="4750195" cy="338554"/>
          </a:xfrm>
          <a:prstGeom prst="rect">
            <a:avLst/>
          </a:prstGeom>
          <a:no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a:t>
            </a:r>
            <a:r>
              <a:rPr lang="fr-CH" sz="1600" err="1">
                <a:solidFill>
                  <a:srgbClr val="205595"/>
                </a:solidFill>
                <a:latin typeface="Arial"/>
                <a:cs typeface="Arial"/>
              </a:rPr>
              <a:t>Nepal</a:t>
            </a:r>
            <a:endParaRPr lang="fr-CH" sz="1600">
              <a:solidFill>
                <a:srgbClr val="205595"/>
              </a:solidFill>
              <a:latin typeface="Arial"/>
              <a:cs typeface="Arial"/>
            </a:endParaRPr>
          </a:p>
        </p:txBody>
      </p:sp>
      <p:pic>
        <p:nvPicPr>
          <p:cNvPr id="25" name="Picture 24"/>
          <p:cNvPicPr/>
          <p:nvPr/>
        </p:nvPicPr>
        <p:blipFill>
          <a:blip r:embed="rId7" cstate="email">
            <a:extLst>
              <a:ext uri="{28A0092B-C50C-407E-A947-70E740481C1C}">
                <a14:useLocalDpi xmlns:a14="http://schemas.microsoft.com/office/drawing/2010/main"/>
              </a:ext>
            </a:extLst>
          </a:blip>
          <a:stretch>
            <a:fillRect/>
          </a:stretch>
        </p:blipFill>
        <p:spPr>
          <a:xfrm>
            <a:off x="7411298" y="963980"/>
            <a:ext cx="3147875" cy="2866153"/>
          </a:xfrm>
          <a:prstGeom prst="rect">
            <a:avLst/>
          </a:prstGeom>
        </p:spPr>
      </p:pic>
      <p:sp>
        <p:nvSpPr>
          <p:cNvPr id="16" name="Rounded Rectangle 26">
            <a:extLst>
              <a:ext uri="{FF2B5EF4-FFF2-40B4-BE49-F238E27FC236}">
                <a16:creationId xmlns:a16="http://schemas.microsoft.com/office/drawing/2014/main" id="{35A5C845-0DC5-469A-9A93-2535E14776D6}"/>
              </a:ext>
            </a:extLst>
          </p:cNvPr>
          <p:cNvSpPr/>
          <p:nvPr/>
        </p:nvSpPr>
        <p:spPr>
          <a:xfrm>
            <a:off x="1740891" y="3412205"/>
            <a:ext cx="8818282" cy="46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Having access to an improved water source is the starting point</a:t>
            </a:r>
            <a:r>
              <a:rPr lang="en-US" sz="2000">
                <a:solidFill>
                  <a:srgbClr val="FFFFFF"/>
                </a:solidFill>
              </a:rPr>
              <a:t>. </a:t>
            </a:r>
            <a:endParaRPr lang="en-GB" sz="2000">
              <a:solidFill>
                <a:srgbClr val="FFFFFF"/>
              </a:solidFill>
              <a:latin typeface="Calibri"/>
            </a:endParaRPr>
          </a:p>
        </p:txBody>
      </p:sp>
      <p:sp>
        <p:nvSpPr>
          <p:cNvPr id="23" name="Rounded Rectangle 26">
            <a:extLst>
              <a:ext uri="{FF2B5EF4-FFF2-40B4-BE49-F238E27FC236}">
                <a16:creationId xmlns:a16="http://schemas.microsoft.com/office/drawing/2014/main" id="{6CA4EE7A-CF3E-4527-BA95-DBC7182FAD92}"/>
              </a:ext>
            </a:extLst>
          </p:cNvPr>
          <p:cNvSpPr/>
          <p:nvPr/>
        </p:nvSpPr>
        <p:spPr>
          <a:xfrm>
            <a:off x="1740892" y="3882352"/>
            <a:ext cx="8818282" cy="417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The best technical solution depend on the context.</a:t>
            </a:r>
            <a:endParaRPr lang="en-GB" sz="2000">
              <a:solidFill>
                <a:srgbClr val="FFFFFF"/>
              </a:solidFill>
              <a:latin typeface="Calibri"/>
            </a:endParaRPr>
          </a:p>
        </p:txBody>
      </p:sp>
    </p:spTree>
    <p:extLst>
      <p:ext uri="{BB962C8B-B14F-4D97-AF65-F5344CB8AC3E}">
        <p14:creationId xmlns:p14="http://schemas.microsoft.com/office/powerpoint/2010/main" val="344129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8E86ABF-815E-4766-A8FF-C070C6A587C5}"/>
              </a:ext>
            </a:extLst>
          </p:cNvPr>
          <p:cNvSpPr>
            <a:spLocks noGrp="1"/>
          </p:cNvSpPr>
          <p:nvPr>
            <p:ph type="title"/>
          </p:nvPr>
        </p:nvSpPr>
        <p:spPr>
          <a:xfrm>
            <a:off x="515291" y="10821"/>
            <a:ext cx="11504083" cy="1148622"/>
          </a:xfrm>
          <a:solidFill>
            <a:schemeClr val="bg1"/>
          </a:solidFill>
        </p:spPr>
        <p:txBody>
          <a:bodyPr/>
          <a:lstStyle/>
          <a:p>
            <a:r>
              <a:rPr lang="fr-CH" sz="3200">
                <a:solidFill>
                  <a:srgbClr val="205595"/>
                </a:solidFill>
                <a:latin typeface="+mn-lt"/>
                <a:ea typeface="+mn-ea"/>
                <a:cs typeface="Arial"/>
              </a:rPr>
              <a:t>Access to </a:t>
            </a:r>
            <a:r>
              <a:rPr lang="fr-CH" sz="3200" err="1">
                <a:solidFill>
                  <a:srgbClr val="205595"/>
                </a:solidFill>
                <a:latin typeface="+mn-lt"/>
                <a:ea typeface="+mn-ea"/>
                <a:cs typeface="Arial"/>
              </a:rPr>
              <a:t>drinking</a:t>
            </a:r>
            <a:r>
              <a:rPr lang="fr-CH" sz="3200">
                <a:solidFill>
                  <a:srgbClr val="205595"/>
                </a:solidFill>
                <a:latin typeface="+mn-lt"/>
                <a:ea typeface="+mn-ea"/>
                <a:cs typeface="Arial"/>
              </a:rPr>
              <a:t> water - Practices</a:t>
            </a:r>
          </a:p>
        </p:txBody>
      </p:sp>
      <p:pic>
        <p:nvPicPr>
          <p:cNvPr id="3" name="Picture 2">
            <a:extLst>
              <a:ext uri="{FF2B5EF4-FFF2-40B4-BE49-F238E27FC236}">
                <a16:creationId xmlns:a16="http://schemas.microsoft.com/office/drawing/2014/main" id="{746CBAB9-53A0-4560-8ECF-EE758A3117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76908" y="-1"/>
            <a:ext cx="4915107" cy="6847200"/>
          </a:xfrm>
          <a:prstGeom prst="rect">
            <a:avLst/>
          </a:prstGeom>
        </p:spPr>
      </p:pic>
      <p:pic>
        <p:nvPicPr>
          <p:cNvPr id="8" name="Picture 7">
            <a:extLst>
              <a:ext uri="{FF2B5EF4-FFF2-40B4-BE49-F238E27FC236}">
                <a16:creationId xmlns:a16="http://schemas.microsoft.com/office/drawing/2014/main" id="{97A9D726-DE3D-4D93-8616-A8E2ED191F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6241" y="3100844"/>
            <a:ext cx="6324764" cy="3757156"/>
          </a:xfrm>
          <a:prstGeom prst="rect">
            <a:avLst/>
          </a:prstGeom>
        </p:spPr>
      </p:pic>
      <p:sp>
        <p:nvSpPr>
          <p:cNvPr id="10" name="TextBox 9">
            <a:extLst>
              <a:ext uri="{FF2B5EF4-FFF2-40B4-BE49-F238E27FC236}">
                <a16:creationId xmlns:a16="http://schemas.microsoft.com/office/drawing/2014/main" id="{B2FF648B-CC3C-4D5D-8226-4884F0161128}"/>
              </a:ext>
            </a:extLst>
          </p:cNvPr>
          <p:cNvSpPr txBox="1"/>
          <p:nvPr/>
        </p:nvSpPr>
        <p:spPr>
          <a:xfrm>
            <a:off x="1973412" y="2541040"/>
            <a:ext cx="4750195"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Cambodia</a:t>
            </a:r>
            <a:endParaRPr lang="fr-CH" sz="1600">
              <a:solidFill>
                <a:srgbClr val="205595"/>
              </a:solidFill>
              <a:latin typeface="Arial"/>
              <a:cs typeface="Arial"/>
            </a:endParaRPr>
          </a:p>
        </p:txBody>
      </p:sp>
      <p:sp>
        <p:nvSpPr>
          <p:cNvPr id="11" name="Rounded Rectangle 26">
            <a:extLst>
              <a:ext uri="{FF2B5EF4-FFF2-40B4-BE49-F238E27FC236}">
                <a16:creationId xmlns:a16="http://schemas.microsoft.com/office/drawing/2014/main" id="{4436B96B-F75E-449C-8C0D-5554B80C096C}"/>
              </a:ext>
            </a:extLst>
          </p:cNvPr>
          <p:cNvSpPr/>
          <p:nvPr/>
        </p:nvSpPr>
        <p:spPr>
          <a:xfrm>
            <a:off x="649684" y="1456893"/>
            <a:ext cx="6073923" cy="786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Learning by doing: the importance to drink safe water and how to keep it </a:t>
            </a:r>
            <a:r>
              <a:rPr lang="en-US" sz="2000" err="1">
                <a:solidFill>
                  <a:srgbClr val="FFFFFF"/>
                </a:solidFill>
                <a:latin typeface="Calibri"/>
              </a:rPr>
              <a:t>saf</a:t>
            </a:r>
            <a:r>
              <a:rPr lang="en-US" sz="2000">
                <a:solidFill>
                  <a:srgbClr val="FFFFFF"/>
                </a:solidFill>
                <a:latin typeface="Calibri"/>
              </a:rPr>
              <a:t>e.</a:t>
            </a:r>
            <a:endParaRPr lang="en-GB" sz="2000">
              <a:solidFill>
                <a:srgbClr val="FFFFFF"/>
              </a:solidFill>
              <a:latin typeface="Calibri"/>
            </a:endParaRPr>
          </a:p>
        </p:txBody>
      </p:sp>
    </p:spTree>
    <p:extLst>
      <p:ext uri="{BB962C8B-B14F-4D97-AF65-F5344CB8AC3E}">
        <p14:creationId xmlns:p14="http://schemas.microsoft.com/office/powerpoint/2010/main" val="996068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D9692F-2559-4CA4-8C05-65E1929B7654}"/>
              </a:ext>
            </a:extLst>
          </p:cNvPr>
          <p:cNvSpPr/>
          <p:nvPr/>
        </p:nvSpPr>
        <p:spPr>
          <a:xfrm>
            <a:off x="514178" y="0"/>
            <a:ext cx="11677822" cy="130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02314" y="3630125"/>
            <a:ext cx="3232392" cy="2842930"/>
          </a:xfrm>
          <a:prstGeom prst="rect">
            <a:avLst/>
          </a:prstGeom>
        </p:spPr>
      </p:pic>
      <p:sp>
        <p:nvSpPr>
          <p:cNvPr id="18" name="TextBox 17"/>
          <p:cNvSpPr txBox="1"/>
          <p:nvPr/>
        </p:nvSpPr>
        <p:spPr>
          <a:xfrm>
            <a:off x="7673739" y="6511497"/>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Ethiopia</a:t>
            </a:r>
            <a:endParaRPr lang="fr-CH" sz="1600">
              <a:solidFill>
                <a:srgbClr val="205595"/>
              </a:solidFill>
              <a:latin typeface="Arial"/>
              <a:cs typeface="Arial"/>
            </a:endParaRPr>
          </a:p>
        </p:txBody>
      </p:sp>
      <p:sp>
        <p:nvSpPr>
          <p:cNvPr id="19" name="Title 2"/>
          <p:cNvSpPr>
            <a:spLocks noGrp="1"/>
          </p:cNvSpPr>
          <p:nvPr>
            <p:ph type="title"/>
          </p:nvPr>
        </p:nvSpPr>
        <p:spPr>
          <a:xfrm>
            <a:off x="599017" y="-28493"/>
            <a:ext cx="11504083" cy="608768"/>
          </a:xfrm>
          <a:solidFill>
            <a:schemeClr val="bg1"/>
          </a:solidFill>
        </p:spPr>
        <p:txBody>
          <a:bodyPr/>
          <a:lstStyle/>
          <a:p>
            <a:r>
              <a:rPr lang="fr-CH" sz="3200" err="1">
                <a:solidFill>
                  <a:srgbClr val="205595"/>
                </a:solidFill>
                <a:latin typeface="+mn-lt"/>
                <a:ea typeface="+mn-ea"/>
                <a:cs typeface="Arial"/>
              </a:rPr>
              <a:t>Sanitation</a:t>
            </a:r>
            <a:r>
              <a:rPr lang="fr-CH" sz="3200">
                <a:solidFill>
                  <a:srgbClr val="205595"/>
                </a:solidFill>
                <a:latin typeface="+mn-lt"/>
                <a:ea typeface="+mn-ea"/>
                <a:cs typeface="Arial"/>
              </a:rPr>
              <a:t> and </a:t>
            </a:r>
            <a:r>
              <a:rPr lang="fr-CH" sz="3200" err="1">
                <a:solidFill>
                  <a:srgbClr val="205595"/>
                </a:solidFill>
                <a:latin typeface="+mn-lt"/>
                <a:ea typeface="+mn-ea"/>
                <a:cs typeface="Arial"/>
              </a:rPr>
              <a:t>hygiene</a:t>
            </a:r>
            <a:r>
              <a:rPr lang="fr-CH" sz="3200">
                <a:solidFill>
                  <a:srgbClr val="205595"/>
                </a:solidFill>
                <a:latin typeface="+mn-lt"/>
                <a:ea typeface="+mn-ea"/>
                <a:cs typeface="Arial"/>
              </a:rPr>
              <a:t> - Services</a:t>
            </a:r>
          </a:p>
        </p:txBody>
      </p:sp>
      <p:sp>
        <p:nvSpPr>
          <p:cNvPr id="21" name="TextBox 20"/>
          <p:cNvSpPr txBox="1"/>
          <p:nvPr/>
        </p:nvSpPr>
        <p:spPr>
          <a:xfrm>
            <a:off x="1238589" y="534780"/>
            <a:ext cx="3854847" cy="338554"/>
          </a:xfrm>
          <a:prstGeom prst="rect">
            <a:avLst/>
          </a:prstGeom>
          <a:noFill/>
        </p:spPr>
        <p:txBody>
          <a:bodyPr wrap="square" rtlCol="0">
            <a:spAutoFit/>
          </a:bodyPr>
          <a:lstStyle/>
          <a:p>
            <a:pPr>
              <a:defRPr/>
            </a:pPr>
            <a:r>
              <a:rPr lang="fr-CH" sz="1600">
                <a:solidFill>
                  <a:srgbClr val="205595"/>
                </a:solidFill>
                <a:latin typeface="Arial"/>
                <a:cs typeface="Arial"/>
              </a:rPr>
              <a:t>SRC, </a:t>
            </a:r>
            <a:r>
              <a:rPr lang="fr-CH" sz="1600" err="1">
                <a:solidFill>
                  <a:srgbClr val="205595"/>
                </a:solidFill>
                <a:latin typeface="Arial"/>
                <a:cs typeface="Arial"/>
              </a:rPr>
              <a:t>Nepal</a:t>
            </a:r>
            <a:endParaRPr lang="fr-CH" sz="1600">
              <a:solidFill>
                <a:srgbClr val="205595"/>
              </a:solidFill>
              <a:latin typeface="Arial"/>
              <a:cs typeface="Arial"/>
            </a:endParaRPr>
          </a:p>
        </p:txBody>
      </p:sp>
      <p:sp>
        <p:nvSpPr>
          <p:cNvPr id="23" name="TextBox 22"/>
          <p:cNvSpPr txBox="1"/>
          <p:nvPr/>
        </p:nvSpPr>
        <p:spPr>
          <a:xfrm>
            <a:off x="7822975" y="526439"/>
            <a:ext cx="3854847" cy="338554"/>
          </a:xfrm>
          <a:prstGeom prst="rect">
            <a:avLst/>
          </a:prstGeom>
          <a:no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a:t>
            </a:r>
            <a:r>
              <a:rPr lang="fr-CH" sz="1600" err="1">
                <a:solidFill>
                  <a:srgbClr val="205595"/>
                </a:solidFill>
                <a:latin typeface="Arial"/>
                <a:cs typeface="Arial"/>
              </a:rPr>
              <a:t>Nepal</a:t>
            </a:r>
            <a:endParaRPr lang="fr-CH" sz="1600">
              <a:solidFill>
                <a:srgbClr val="205595"/>
              </a:solidFill>
              <a:latin typeface="Arial"/>
              <a:cs typeface="Arial"/>
            </a:endParaRPr>
          </a:p>
        </p:txBody>
      </p:sp>
      <p:sp>
        <p:nvSpPr>
          <p:cNvPr id="26" name="TextBox 25"/>
          <p:cNvSpPr txBox="1"/>
          <p:nvPr/>
        </p:nvSpPr>
        <p:spPr>
          <a:xfrm>
            <a:off x="4356176" y="508790"/>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Kenya</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60565" y="882404"/>
            <a:ext cx="2821257" cy="3031217"/>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12124" y="873334"/>
            <a:ext cx="3229201" cy="2914634"/>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130677" y="1114704"/>
            <a:ext cx="3646924" cy="3122249"/>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50675" y="3752850"/>
            <a:ext cx="6128340" cy="2792917"/>
          </a:xfrm>
          <a:prstGeom prst="rect">
            <a:avLst/>
          </a:prstGeom>
        </p:spPr>
      </p:pic>
      <p:sp>
        <p:nvSpPr>
          <p:cNvPr id="25" name="TextBox 24"/>
          <p:cNvSpPr txBox="1"/>
          <p:nvPr/>
        </p:nvSpPr>
        <p:spPr>
          <a:xfrm>
            <a:off x="1238588" y="6527000"/>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Kenya</a:t>
            </a:r>
          </a:p>
        </p:txBody>
      </p:sp>
      <p:sp>
        <p:nvSpPr>
          <p:cNvPr id="27" name="Rounded Rectangle 26"/>
          <p:cNvSpPr/>
          <p:nvPr/>
        </p:nvSpPr>
        <p:spPr>
          <a:xfrm>
            <a:off x="1114426" y="3712241"/>
            <a:ext cx="9855474" cy="429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Access to improved sanitation facilities is key</a:t>
            </a:r>
            <a:r>
              <a:rPr lang="en-US" sz="2000">
                <a:solidFill>
                  <a:srgbClr val="FFFFFF"/>
                </a:solidFill>
              </a:rPr>
              <a:t>. AS WELL AS HANDWASHING FACILITY + SOAP </a:t>
            </a:r>
            <a:endParaRPr lang="en-GB" sz="2000">
              <a:solidFill>
                <a:srgbClr val="FFFFFF"/>
              </a:solidFill>
              <a:latin typeface="Calibri"/>
            </a:endParaRPr>
          </a:p>
        </p:txBody>
      </p:sp>
      <p:sp>
        <p:nvSpPr>
          <p:cNvPr id="15" name="Rounded Rectangle 26">
            <a:extLst>
              <a:ext uri="{FF2B5EF4-FFF2-40B4-BE49-F238E27FC236}">
                <a16:creationId xmlns:a16="http://schemas.microsoft.com/office/drawing/2014/main" id="{2AD27AA5-66C2-4B18-9DE9-9F2458991A62}"/>
              </a:ext>
            </a:extLst>
          </p:cNvPr>
          <p:cNvSpPr/>
          <p:nvPr/>
        </p:nvSpPr>
        <p:spPr>
          <a:xfrm>
            <a:off x="1125147" y="4089237"/>
            <a:ext cx="9844753" cy="429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Importance to align with national designs and guidelines.</a:t>
            </a:r>
            <a:endParaRPr lang="en-GB" sz="2000">
              <a:solidFill>
                <a:srgbClr val="FFFFFF"/>
              </a:solidFill>
              <a:latin typeface="Calibri"/>
            </a:endParaRPr>
          </a:p>
        </p:txBody>
      </p:sp>
    </p:spTree>
    <p:extLst>
      <p:ext uri="{BB962C8B-B14F-4D97-AF65-F5344CB8AC3E}">
        <p14:creationId xmlns:p14="http://schemas.microsoft.com/office/powerpoint/2010/main" val="52418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3985" y="844856"/>
            <a:ext cx="4721051" cy="3534823"/>
          </a:xfrm>
          <a:prstGeom prst="rect">
            <a:avLst/>
          </a:prstGeom>
        </p:spPr>
      </p:pic>
      <p:pic>
        <p:nvPicPr>
          <p:cNvPr id="3" name="Picture 2">
            <a:extLst>
              <a:ext uri="{FF2B5EF4-FFF2-40B4-BE49-F238E27FC236}">
                <a16:creationId xmlns:a16="http://schemas.microsoft.com/office/drawing/2014/main" id="{BBC4B26B-CB1A-4C96-8F67-FF9315CF67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2977" y="1016306"/>
            <a:ext cx="4533316" cy="3399114"/>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23399" y="3747085"/>
            <a:ext cx="4492472" cy="2953684"/>
          </a:xfrm>
          <a:prstGeom prst="rect">
            <a:avLst/>
          </a:prstGeom>
          <a:solidFill>
            <a:schemeClr val="bg1"/>
          </a:solidFill>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78854" y="3556585"/>
            <a:ext cx="4713097" cy="3168066"/>
          </a:xfrm>
          <a:prstGeom prst="rect">
            <a:avLst/>
          </a:prstGeom>
        </p:spPr>
      </p:pic>
      <p:sp>
        <p:nvSpPr>
          <p:cNvPr id="14" name="Rectangle 13">
            <a:extLst>
              <a:ext uri="{FF2B5EF4-FFF2-40B4-BE49-F238E27FC236}">
                <a16:creationId xmlns:a16="http://schemas.microsoft.com/office/drawing/2014/main" id="{F8F09A26-56BD-4BFB-90B1-403EDD4428C4}"/>
              </a:ext>
            </a:extLst>
          </p:cNvPr>
          <p:cNvSpPr/>
          <p:nvPr/>
        </p:nvSpPr>
        <p:spPr>
          <a:xfrm>
            <a:off x="523875" y="0"/>
            <a:ext cx="11805040" cy="114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102977" y="6363909"/>
            <a:ext cx="4734052" cy="338554"/>
          </a:xfrm>
          <a:prstGeom prst="rect">
            <a:avLst/>
          </a:prstGeom>
          <a:solidFill>
            <a:schemeClr val="bg1"/>
          </a:solid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Benin</a:t>
            </a:r>
          </a:p>
        </p:txBody>
      </p:sp>
      <p:sp>
        <p:nvSpPr>
          <p:cNvPr id="19" name="Title 2"/>
          <p:cNvSpPr>
            <a:spLocks noGrp="1"/>
          </p:cNvSpPr>
          <p:nvPr>
            <p:ph type="title"/>
          </p:nvPr>
        </p:nvSpPr>
        <p:spPr>
          <a:xfrm>
            <a:off x="601047" y="37567"/>
            <a:ext cx="11504083" cy="608768"/>
          </a:xfrm>
          <a:solidFill>
            <a:schemeClr val="bg1"/>
          </a:solidFill>
        </p:spPr>
        <p:txBody>
          <a:bodyPr/>
          <a:lstStyle/>
          <a:p>
            <a:r>
              <a:rPr lang="fr-CH" sz="3200" err="1">
                <a:solidFill>
                  <a:srgbClr val="205595"/>
                </a:solidFill>
                <a:latin typeface="+mn-lt"/>
                <a:ea typeface="+mn-ea"/>
                <a:cs typeface="Arial"/>
              </a:rPr>
              <a:t>Sanitation</a:t>
            </a:r>
            <a:r>
              <a:rPr lang="fr-CH" sz="3200">
                <a:solidFill>
                  <a:srgbClr val="205595"/>
                </a:solidFill>
                <a:latin typeface="+mn-lt"/>
                <a:ea typeface="+mn-ea"/>
                <a:cs typeface="Arial"/>
              </a:rPr>
              <a:t> and </a:t>
            </a:r>
            <a:r>
              <a:rPr lang="fr-CH" sz="3200" err="1">
                <a:solidFill>
                  <a:srgbClr val="205595"/>
                </a:solidFill>
                <a:latin typeface="+mn-lt"/>
                <a:ea typeface="+mn-ea"/>
                <a:cs typeface="Arial"/>
              </a:rPr>
              <a:t>hygiene</a:t>
            </a:r>
            <a:r>
              <a:rPr lang="fr-CH" sz="3200">
                <a:solidFill>
                  <a:srgbClr val="205595"/>
                </a:solidFill>
                <a:latin typeface="+mn-lt"/>
                <a:ea typeface="+mn-ea"/>
                <a:cs typeface="Arial"/>
              </a:rPr>
              <a:t> - Practices</a:t>
            </a:r>
          </a:p>
        </p:txBody>
      </p:sp>
      <p:sp>
        <p:nvSpPr>
          <p:cNvPr id="22" name="TextBox 21"/>
          <p:cNvSpPr txBox="1"/>
          <p:nvPr/>
        </p:nvSpPr>
        <p:spPr>
          <a:xfrm>
            <a:off x="1142249" y="6390789"/>
            <a:ext cx="4970253" cy="338554"/>
          </a:xfrm>
          <a:prstGeom prst="rect">
            <a:avLst/>
          </a:prstGeom>
          <a:solidFill>
            <a:schemeClr val="bg1"/>
          </a:solid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Benin</a:t>
            </a:r>
          </a:p>
        </p:txBody>
      </p:sp>
      <p:sp>
        <p:nvSpPr>
          <p:cNvPr id="23" name="TextBox 22"/>
          <p:cNvSpPr txBox="1"/>
          <p:nvPr/>
        </p:nvSpPr>
        <p:spPr>
          <a:xfrm>
            <a:off x="6035507" y="594282"/>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Ethiopia</a:t>
            </a:r>
            <a:endParaRPr lang="fr-CH" sz="1600">
              <a:solidFill>
                <a:srgbClr val="205595"/>
              </a:solidFill>
              <a:latin typeface="Arial"/>
              <a:cs typeface="Arial"/>
            </a:endParaRPr>
          </a:p>
        </p:txBody>
      </p:sp>
      <p:sp>
        <p:nvSpPr>
          <p:cNvPr id="26" name="TextBox 25"/>
          <p:cNvSpPr txBox="1"/>
          <p:nvPr/>
        </p:nvSpPr>
        <p:spPr>
          <a:xfrm>
            <a:off x="1142249" y="578448"/>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Kenya</a:t>
            </a:r>
          </a:p>
        </p:txBody>
      </p:sp>
      <p:sp>
        <p:nvSpPr>
          <p:cNvPr id="28" name="Rounded Rectangle 27"/>
          <p:cNvSpPr/>
          <p:nvPr/>
        </p:nvSpPr>
        <p:spPr>
          <a:xfrm>
            <a:off x="1233985" y="3253016"/>
            <a:ext cx="9603044" cy="774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To go from awareness raising to behavior change, it is important to create an enabling environment and to institutionalize good practices.</a:t>
            </a:r>
            <a:endParaRPr lang="en-GB" sz="2000">
              <a:solidFill>
                <a:srgbClr val="FFFFFF"/>
              </a:solidFill>
              <a:latin typeface="Calibri"/>
            </a:endParaRPr>
          </a:p>
        </p:txBody>
      </p:sp>
    </p:spTree>
    <p:extLst>
      <p:ext uri="{BB962C8B-B14F-4D97-AF65-F5344CB8AC3E}">
        <p14:creationId xmlns:p14="http://schemas.microsoft.com/office/powerpoint/2010/main" val="297907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Rectangle 56">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2D03C3D-07B6-E54B-8109-A6CCF7BA58F4}"/>
              </a:ext>
            </a:extLst>
          </p:cNvPr>
          <p:cNvSpPr>
            <a:spLocks noGrp="1"/>
          </p:cNvSpPr>
          <p:nvPr>
            <p:ph type="title"/>
          </p:nvPr>
        </p:nvSpPr>
        <p:spPr>
          <a:xfrm>
            <a:off x="1115568" y="548640"/>
            <a:ext cx="10168128" cy="1179576"/>
          </a:xfrm>
        </p:spPr>
        <p:txBody>
          <a:bodyPr>
            <a:normAutofit/>
          </a:bodyPr>
          <a:lstStyle/>
          <a:p>
            <a:r>
              <a:rPr lang="it-CH" sz="4000">
                <a:ea typeface="+mj-lt"/>
                <a:cs typeface="+mj-lt"/>
              </a:rPr>
              <a:t>Résumé I Zusammenfassung </a:t>
            </a:r>
            <a:endParaRPr lang="en-US" sz="4000"/>
          </a:p>
        </p:txBody>
      </p:sp>
      <p:sp>
        <p:nvSpPr>
          <p:cNvPr id="63" name="Rectangle 58">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03E3E9A3-E3B2-444B-8957-9F613F1E0A72}"/>
              </a:ext>
            </a:extLst>
          </p:cNvPr>
          <p:cNvSpPr>
            <a:spLocks noGrp="1"/>
          </p:cNvSpPr>
          <p:nvPr>
            <p:ph idx="1"/>
          </p:nvPr>
        </p:nvSpPr>
        <p:spPr>
          <a:xfrm>
            <a:off x="1115568" y="2481943"/>
            <a:ext cx="10168128" cy="3695020"/>
          </a:xfrm>
        </p:spPr>
        <p:txBody>
          <a:bodyPr vert="horz" lIns="91440" tIns="45720" rIns="91440" bIns="45720" rtlCol="0" anchor="t">
            <a:normAutofit/>
          </a:bodyPr>
          <a:lstStyle/>
          <a:p>
            <a:pPr marL="0" indent="0">
              <a:buNone/>
            </a:pPr>
            <a:r>
              <a:rPr lang="it-CH" sz="1500" dirty="0"/>
              <a:t>L'atelier 5 </a:t>
            </a:r>
            <a:r>
              <a:rPr lang="it-CH" sz="1500" dirty="0" err="1"/>
              <a:t>comprend</a:t>
            </a:r>
            <a:r>
              <a:rPr lang="it-CH" sz="1500" dirty="0"/>
              <a:t> une </a:t>
            </a:r>
            <a:r>
              <a:rPr lang="it-CH" sz="1500" dirty="0" err="1"/>
              <a:t>présentation</a:t>
            </a:r>
            <a:r>
              <a:rPr lang="it-CH" sz="1500" dirty="0"/>
              <a:t> de l'</a:t>
            </a:r>
            <a:r>
              <a:rPr lang="it-CH" sz="1500" dirty="0" err="1"/>
              <a:t>approche</a:t>
            </a:r>
            <a:r>
              <a:rPr lang="it-CH" sz="1500" dirty="0"/>
              <a:t> Blue Schools, </a:t>
            </a:r>
            <a:r>
              <a:rPr lang="it-CH" sz="1500" dirty="0" err="1"/>
              <a:t>avec</a:t>
            </a:r>
            <a:r>
              <a:rPr lang="it-CH" sz="1500" dirty="0"/>
              <a:t> </a:t>
            </a:r>
            <a:r>
              <a:rPr lang="it-CH" sz="1500" dirty="0" err="1"/>
              <a:t>deux</a:t>
            </a:r>
            <a:r>
              <a:rPr lang="it-CH" sz="1500" dirty="0"/>
              <a:t> </a:t>
            </a:r>
            <a:r>
              <a:rPr lang="it-CH" sz="1500" dirty="0" err="1"/>
              <a:t>exemples</a:t>
            </a:r>
            <a:r>
              <a:rPr lang="it-CH" sz="1500" dirty="0"/>
              <a:t> </a:t>
            </a:r>
            <a:r>
              <a:rPr lang="it-CH" sz="1500" dirty="0" err="1"/>
              <a:t>au</a:t>
            </a:r>
            <a:r>
              <a:rPr lang="it-CH" sz="1500" dirty="0"/>
              <a:t> </a:t>
            </a:r>
            <a:r>
              <a:rPr lang="it-CH" sz="1500" dirty="0" err="1"/>
              <a:t>Cambodge</a:t>
            </a:r>
            <a:r>
              <a:rPr lang="it-CH" sz="1500" dirty="0"/>
              <a:t> et </a:t>
            </a:r>
            <a:r>
              <a:rPr lang="it-CH" sz="1500" dirty="0" err="1"/>
              <a:t>au</a:t>
            </a:r>
            <a:r>
              <a:rPr lang="it-CH" sz="1500" dirty="0"/>
              <a:t> Niger. </a:t>
            </a:r>
            <a:r>
              <a:rPr lang="it-CH" sz="1500" dirty="0" err="1"/>
              <a:t>Avec</a:t>
            </a:r>
            <a:r>
              <a:rPr lang="it-CH" sz="1500" dirty="0"/>
              <a:t> l’</a:t>
            </a:r>
            <a:r>
              <a:rPr lang="it-CH" sz="1500" dirty="0" err="1"/>
              <a:t>approche</a:t>
            </a:r>
            <a:r>
              <a:rPr lang="it-CH" sz="1500" dirty="0"/>
              <a:t> « </a:t>
            </a:r>
            <a:r>
              <a:rPr lang="it-CH" sz="1500" dirty="0" err="1"/>
              <a:t>Ecoles</a:t>
            </a:r>
            <a:r>
              <a:rPr lang="it-CH" sz="1500" dirty="0"/>
              <a:t> </a:t>
            </a:r>
            <a:r>
              <a:rPr lang="it-CH" sz="1500" dirty="0" err="1"/>
              <a:t>Bleues</a:t>
            </a:r>
            <a:r>
              <a:rPr lang="it-CH" sz="1500" dirty="0"/>
              <a:t> » on </a:t>
            </a:r>
            <a:r>
              <a:rPr lang="it-CH" sz="1500" dirty="0" err="1"/>
              <a:t>assure</a:t>
            </a:r>
            <a:r>
              <a:rPr lang="it-CH" sz="1500" dirty="0"/>
              <a:t> </a:t>
            </a:r>
            <a:r>
              <a:rPr lang="it-CH" sz="1500" dirty="0" err="1"/>
              <a:t>aux</a:t>
            </a:r>
            <a:r>
              <a:rPr lang="it-CH" sz="1500" dirty="0"/>
              <a:t> </a:t>
            </a:r>
            <a:r>
              <a:rPr lang="it-CH" sz="1500" dirty="0" err="1"/>
              <a:t>élèves</a:t>
            </a:r>
            <a:r>
              <a:rPr lang="it-CH" sz="1500" dirty="0"/>
              <a:t> la </a:t>
            </a:r>
            <a:r>
              <a:rPr lang="it-CH" sz="1500" dirty="0" err="1"/>
              <a:t>disponibilite</a:t>
            </a:r>
            <a:r>
              <a:rPr lang="it-CH" sz="1500" dirty="0"/>
              <a:t>́ en eau </a:t>
            </a:r>
            <a:r>
              <a:rPr lang="it-CH" sz="1500" dirty="0" err="1"/>
              <a:t>propre</a:t>
            </a:r>
            <a:r>
              <a:rPr lang="it-CH" sz="1500" dirty="0"/>
              <a:t>, </a:t>
            </a:r>
            <a:r>
              <a:rPr lang="it-CH" sz="1500" dirty="0" err="1"/>
              <a:t>des</a:t>
            </a:r>
            <a:r>
              <a:rPr lang="it-CH" sz="1500" dirty="0"/>
              <a:t> </a:t>
            </a:r>
            <a:r>
              <a:rPr lang="it-CH" sz="1500" dirty="0" err="1"/>
              <a:t>latrines</a:t>
            </a:r>
            <a:r>
              <a:rPr lang="it-CH" sz="1500" dirty="0"/>
              <a:t> </a:t>
            </a:r>
            <a:r>
              <a:rPr lang="it-CH" sz="1500" dirty="0" err="1"/>
              <a:t>fonctionnelles</a:t>
            </a:r>
            <a:r>
              <a:rPr lang="it-CH" sz="1500" dirty="0"/>
              <a:t> et </a:t>
            </a:r>
            <a:r>
              <a:rPr lang="it-CH" sz="1500" dirty="0" err="1"/>
              <a:t>bien</a:t>
            </a:r>
            <a:r>
              <a:rPr lang="it-CH" sz="1500" dirty="0"/>
              <a:t> </a:t>
            </a:r>
            <a:r>
              <a:rPr lang="it-CH" sz="1500" dirty="0" err="1"/>
              <a:t>entretenues</a:t>
            </a:r>
            <a:r>
              <a:rPr lang="it-CH" sz="1500" dirty="0"/>
              <a:t> et une </a:t>
            </a:r>
            <a:r>
              <a:rPr lang="it-CH" sz="1500" dirty="0" err="1"/>
              <a:t>alimentation</a:t>
            </a:r>
            <a:r>
              <a:rPr lang="it-CH" sz="1500" dirty="0"/>
              <a:t> </a:t>
            </a:r>
            <a:r>
              <a:rPr lang="it-CH" sz="1500" dirty="0" err="1"/>
              <a:t>adéquate</a:t>
            </a:r>
            <a:r>
              <a:rPr lang="it-CH" sz="1500" dirty="0"/>
              <a:t>. </a:t>
            </a:r>
            <a:r>
              <a:rPr lang="it-CH" sz="1500" dirty="0" err="1"/>
              <a:t>Les</a:t>
            </a:r>
            <a:r>
              <a:rPr lang="it-CH" sz="1500" dirty="0"/>
              <a:t> </a:t>
            </a:r>
            <a:r>
              <a:rPr lang="it-CH" sz="1500" dirty="0" err="1"/>
              <a:t>intervenant·es</a:t>
            </a:r>
            <a:r>
              <a:rPr lang="it-CH" sz="1500" dirty="0"/>
              <a:t> d'</a:t>
            </a:r>
            <a:r>
              <a:rPr lang="it-CH" sz="1500" dirty="0" err="1"/>
              <a:t>Helvetas</a:t>
            </a:r>
            <a:r>
              <a:rPr lang="it-CH" sz="1500" dirty="0"/>
              <a:t> et </a:t>
            </a:r>
            <a:r>
              <a:rPr lang="it-CH" sz="1500" dirty="0" err="1"/>
              <a:t>du</a:t>
            </a:r>
            <a:r>
              <a:rPr lang="it-CH" sz="1500" dirty="0"/>
              <a:t> Swiss Water and </a:t>
            </a:r>
            <a:r>
              <a:rPr lang="it-CH" sz="1500" dirty="0" err="1"/>
              <a:t>Sanitation</a:t>
            </a:r>
            <a:r>
              <a:rPr lang="it-CH" sz="1500" dirty="0"/>
              <a:t> Consortium se </a:t>
            </a:r>
            <a:r>
              <a:rPr lang="it-CH" sz="1500" dirty="0" err="1"/>
              <a:t>sont</a:t>
            </a:r>
            <a:r>
              <a:rPr lang="it-CH" sz="1500" dirty="0"/>
              <a:t> </a:t>
            </a:r>
            <a:r>
              <a:rPr lang="it-CH" sz="1500" dirty="0" err="1"/>
              <a:t>concentrés</a:t>
            </a:r>
            <a:r>
              <a:rPr lang="it-CH" sz="1500" dirty="0"/>
              <a:t> sur </a:t>
            </a:r>
            <a:r>
              <a:rPr lang="it-CH" sz="1500" dirty="0" err="1"/>
              <a:t>les</a:t>
            </a:r>
            <a:r>
              <a:rPr lang="it-CH" sz="1500" dirty="0"/>
              <a:t> </a:t>
            </a:r>
            <a:r>
              <a:rPr lang="it-CH" sz="1500" dirty="0" err="1"/>
              <a:t>expériences</a:t>
            </a:r>
            <a:r>
              <a:rPr lang="it-CH" sz="1500" dirty="0"/>
              <a:t> et </a:t>
            </a:r>
            <a:r>
              <a:rPr lang="it-CH" sz="1500" dirty="0" err="1"/>
              <a:t>les</a:t>
            </a:r>
            <a:r>
              <a:rPr lang="it-CH" sz="1500" dirty="0"/>
              <a:t> </a:t>
            </a:r>
            <a:r>
              <a:rPr lang="it-CH" sz="1500" dirty="0" err="1"/>
              <a:t>défis</a:t>
            </a:r>
            <a:r>
              <a:rPr lang="it-CH" sz="1500" dirty="0"/>
              <a:t> </a:t>
            </a:r>
            <a:r>
              <a:rPr lang="it-CH" sz="1500" dirty="0" err="1"/>
              <a:t>rencontrés</a:t>
            </a:r>
            <a:r>
              <a:rPr lang="it-CH" sz="1500" dirty="0"/>
              <a:t> </a:t>
            </a:r>
            <a:r>
              <a:rPr lang="it-CH" sz="1500" dirty="0" err="1"/>
              <a:t>dans</a:t>
            </a:r>
            <a:r>
              <a:rPr lang="it-CH" sz="1500" dirty="0"/>
              <a:t> la mise en </a:t>
            </a:r>
            <a:r>
              <a:rPr lang="it-CH" sz="1500" dirty="0" err="1"/>
              <a:t>œuvre</a:t>
            </a:r>
            <a:r>
              <a:rPr lang="it-CH" sz="1500" dirty="0"/>
              <a:t> de l'</a:t>
            </a:r>
            <a:r>
              <a:rPr lang="it-CH" sz="1500" dirty="0" err="1"/>
              <a:t>approche</a:t>
            </a:r>
            <a:r>
              <a:rPr lang="it-CH" sz="1500" dirty="0"/>
              <a:t> pendant la </a:t>
            </a:r>
            <a:r>
              <a:rPr lang="it-CH" sz="1500" dirty="0" err="1"/>
              <a:t>pandémie</a:t>
            </a:r>
            <a:r>
              <a:rPr lang="it-CH" sz="1500" dirty="0"/>
              <a:t>. </a:t>
            </a:r>
            <a:r>
              <a:rPr lang="it-CH" sz="1500" dirty="0" err="1"/>
              <a:t>Les</a:t>
            </a:r>
            <a:r>
              <a:rPr lang="it-CH" sz="1500" dirty="0"/>
              <a:t> </a:t>
            </a:r>
            <a:r>
              <a:rPr lang="it-CH" sz="1500" dirty="0" err="1"/>
              <a:t>participant·e·s</a:t>
            </a:r>
            <a:r>
              <a:rPr lang="it-CH" sz="1500" dirty="0"/>
              <a:t> </a:t>
            </a:r>
            <a:r>
              <a:rPr lang="it-CH" sz="1500" dirty="0" err="1"/>
              <a:t>essont</a:t>
            </a:r>
            <a:r>
              <a:rPr lang="it-CH" sz="1500" dirty="0"/>
              <a:t> engagé </a:t>
            </a:r>
            <a:r>
              <a:rPr lang="it-CH" sz="1500" dirty="0" err="1"/>
              <a:t>activement</a:t>
            </a:r>
            <a:r>
              <a:rPr lang="it-CH" sz="1500" dirty="0"/>
              <a:t> à la </a:t>
            </a:r>
            <a:r>
              <a:rPr lang="it-CH" sz="1500" dirty="0" err="1"/>
              <a:t>discussion</a:t>
            </a:r>
            <a:r>
              <a:rPr lang="it-CH" sz="1500" dirty="0"/>
              <a:t> et </a:t>
            </a:r>
            <a:r>
              <a:rPr lang="it-CH" sz="1500" dirty="0" err="1"/>
              <a:t>ont</a:t>
            </a:r>
            <a:r>
              <a:rPr lang="it-CH" sz="1500" dirty="0"/>
              <a:t> </a:t>
            </a:r>
            <a:r>
              <a:rPr lang="it-CH" sz="1500" dirty="0" err="1"/>
              <a:t>partagé</a:t>
            </a:r>
            <a:r>
              <a:rPr lang="it-CH" sz="1500" dirty="0"/>
              <a:t> </a:t>
            </a:r>
            <a:r>
              <a:rPr lang="it-CH" sz="1500" dirty="0" err="1"/>
              <a:t>les</a:t>
            </a:r>
            <a:r>
              <a:rPr lang="it-CH" sz="1500" dirty="0"/>
              <a:t> </a:t>
            </a:r>
            <a:r>
              <a:rPr lang="it-CH" sz="1500" dirty="0" err="1"/>
              <a:t>leçons</a:t>
            </a:r>
            <a:r>
              <a:rPr lang="it-CH" sz="1500" dirty="0"/>
              <a:t> </a:t>
            </a:r>
            <a:r>
              <a:rPr lang="it-CH" sz="1500" dirty="0" err="1"/>
              <a:t>apprises</a:t>
            </a:r>
            <a:r>
              <a:rPr lang="it-CH" sz="1500" dirty="0"/>
              <a:t> et </a:t>
            </a:r>
            <a:r>
              <a:rPr lang="it-CH" sz="1500" dirty="0" err="1"/>
              <a:t>les</a:t>
            </a:r>
            <a:r>
              <a:rPr lang="it-CH" sz="1500" dirty="0"/>
              <a:t> </a:t>
            </a:r>
            <a:r>
              <a:rPr lang="it-CH" sz="1500" dirty="0" err="1"/>
              <a:t>idées</a:t>
            </a:r>
            <a:r>
              <a:rPr lang="it-CH" sz="1500" dirty="0"/>
              <a:t> </a:t>
            </a:r>
            <a:r>
              <a:rPr lang="it-CH" sz="1500" dirty="0" err="1"/>
              <a:t>concrètes</a:t>
            </a:r>
            <a:r>
              <a:rPr lang="it-CH" sz="1500" dirty="0"/>
              <a:t> pour </a:t>
            </a:r>
            <a:r>
              <a:rPr lang="it-CH" sz="1500" dirty="0" err="1"/>
              <a:t>les</a:t>
            </a:r>
            <a:r>
              <a:rPr lang="it-CH" sz="1500" dirty="0"/>
              <a:t> </a:t>
            </a:r>
            <a:r>
              <a:rPr lang="it-CH" sz="1500" dirty="0" err="1"/>
              <a:t>intégrer</a:t>
            </a:r>
            <a:r>
              <a:rPr lang="it-CH" sz="1500" dirty="0"/>
              <a:t> </a:t>
            </a:r>
            <a:r>
              <a:rPr lang="it-CH" sz="1500" dirty="0" err="1"/>
              <a:t>dans</a:t>
            </a:r>
            <a:r>
              <a:rPr lang="it-CH" sz="1500" dirty="0"/>
              <a:t> </a:t>
            </a:r>
            <a:r>
              <a:rPr lang="it-CH" sz="1500" dirty="0" err="1"/>
              <a:t>leur</a:t>
            </a:r>
            <a:r>
              <a:rPr lang="it-CH" sz="1500" dirty="0"/>
              <a:t> </a:t>
            </a:r>
            <a:r>
              <a:rPr lang="it-CH" sz="1500" dirty="0" err="1"/>
              <a:t>propre</a:t>
            </a:r>
            <a:r>
              <a:rPr lang="it-CH" sz="1500" dirty="0"/>
              <a:t> </a:t>
            </a:r>
            <a:r>
              <a:rPr lang="it-CH" sz="1500" dirty="0" err="1"/>
              <a:t>travail</a:t>
            </a:r>
            <a:r>
              <a:rPr lang="it-CH" sz="1500" dirty="0"/>
              <a:t>. </a:t>
            </a:r>
            <a:r>
              <a:rPr lang="it-CH" sz="1500" dirty="0" err="1"/>
              <a:t>Ils</a:t>
            </a:r>
            <a:r>
              <a:rPr lang="it-CH" sz="1500" dirty="0"/>
              <a:t> </a:t>
            </a:r>
            <a:r>
              <a:rPr lang="it-CH" sz="1500" dirty="0" err="1"/>
              <a:t>ont</a:t>
            </a:r>
            <a:r>
              <a:rPr lang="it-CH" sz="1500" dirty="0"/>
              <a:t> </a:t>
            </a:r>
            <a:r>
              <a:rPr lang="it-CH" sz="1500" dirty="0" err="1"/>
              <a:t>eu</a:t>
            </a:r>
            <a:r>
              <a:rPr lang="it-CH" sz="1500" dirty="0"/>
              <a:t> </a:t>
            </a:r>
            <a:r>
              <a:rPr lang="it-CH" sz="1500" dirty="0" err="1"/>
              <a:t>également</a:t>
            </a:r>
            <a:r>
              <a:rPr lang="it-CH" sz="1500" dirty="0"/>
              <a:t> l'</a:t>
            </a:r>
            <a:r>
              <a:rPr lang="it-CH" sz="1500" dirty="0" err="1"/>
              <a:t>occasion</a:t>
            </a:r>
            <a:r>
              <a:rPr lang="it-CH" sz="1500" dirty="0"/>
              <a:t> d'</a:t>
            </a:r>
            <a:r>
              <a:rPr lang="it-CH" sz="1500" dirty="0" err="1"/>
              <a:t>apporter</a:t>
            </a:r>
            <a:r>
              <a:rPr lang="it-CH" sz="1500" dirty="0"/>
              <a:t> </a:t>
            </a:r>
            <a:r>
              <a:rPr lang="it-CH" sz="1500" dirty="0" err="1"/>
              <a:t>leurs</a:t>
            </a:r>
            <a:r>
              <a:rPr lang="it-CH" sz="1500" dirty="0"/>
              <a:t> </a:t>
            </a:r>
            <a:r>
              <a:rPr lang="it-CH" sz="1500" dirty="0" err="1"/>
              <a:t>propres</a:t>
            </a:r>
            <a:r>
              <a:rPr lang="it-CH" sz="1500" dirty="0"/>
              <a:t> </a:t>
            </a:r>
            <a:r>
              <a:rPr lang="it-CH" sz="1500" dirty="0" err="1"/>
              <a:t>expériences</a:t>
            </a:r>
            <a:r>
              <a:rPr lang="it-CH" sz="1500" dirty="0"/>
              <a:t> et </a:t>
            </a:r>
            <a:r>
              <a:rPr lang="it-CH" sz="1500" dirty="0" err="1"/>
              <a:t>connaissances</a:t>
            </a:r>
            <a:r>
              <a:rPr lang="it-CH" sz="1500" dirty="0"/>
              <a:t> </a:t>
            </a:r>
            <a:r>
              <a:rPr lang="it-CH" sz="1500" dirty="0" err="1"/>
              <a:t>pratiques</a:t>
            </a:r>
            <a:r>
              <a:rPr lang="it-CH" sz="1500" dirty="0"/>
              <a:t>. À la fin de l'atelier, nous </a:t>
            </a:r>
            <a:r>
              <a:rPr lang="it-CH" sz="1500" dirty="0" err="1"/>
              <a:t>avons</a:t>
            </a:r>
            <a:r>
              <a:rPr lang="it-CH" sz="1500" dirty="0"/>
              <a:t> </a:t>
            </a:r>
            <a:r>
              <a:rPr lang="it-CH" sz="1500" dirty="0" err="1"/>
              <a:t>receuilli</a:t>
            </a:r>
            <a:r>
              <a:rPr lang="it-CH" sz="1500" dirty="0"/>
              <a:t> </a:t>
            </a:r>
            <a:r>
              <a:rPr lang="it-CH" sz="1500" dirty="0" err="1"/>
              <a:t>les</a:t>
            </a:r>
            <a:r>
              <a:rPr lang="it-CH" sz="1500" dirty="0"/>
              <a:t> </a:t>
            </a:r>
            <a:r>
              <a:rPr lang="it-CH" sz="1500" dirty="0" err="1"/>
              <a:t>idées</a:t>
            </a:r>
            <a:r>
              <a:rPr lang="it-CH" sz="1500" dirty="0"/>
              <a:t> et </a:t>
            </a:r>
            <a:r>
              <a:rPr lang="it-CH" sz="1500" dirty="0" err="1"/>
              <a:t>les</a:t>
            </a:r>
            <a:r>
              <a:rPr lang="it-CH" sz="1500" dirty="0"/>
              <a:t> points d'</a:t>
            </a:r>
            <a:r>
              <a:rPr lang="it-CH" sz="1500" dirty="0" err="1"/>
              <a:t>apprentissage</a:t>
            </a:r>
            <a:r>
              <a:rPr lang="it-CH" sz="1500" dirty="0"/>
              <a:t> pour </a:t>
            </a:r>
            <a:r>
              <a:rPr lang="it-CH" sz="1500" dirty="0" err="1"/>
              <a:t>renforcer</a:t>
            </a:r>
            <a:r>
              <a:rPr lang="it-CH" sz="1500" dirty="0"/>
              <a:t> </a:t>
            </a:r>
            <a:r>
              <a:rPr lang="it-CH" sz="1500" dirty="0" err="1"/>
              <a:t>les</a:t>
            </a:r>
            <a:r>
              <a:rPr lang="it-CH" sz="1500" dirty="0"/>
              <a:t> </a:t>
            </a:r>
            <a:r>
              <a:rPr lang="it-CH" sz="1500" dirty="0" err="1"/>
              <a:t>activités</a:t>
            </a:r>
            <a:r>
              <a:rPr lang="it-CH" sz="1500" dirty="0"/>
              <a:t> de santé, de </a:t>
            </a:r>
            <a:r>
              <a:rPr lang="it-CH" sz="1500" dirty="0" err="1"/>
              <a:t>prévention</a:t>
            </a:r>
            <a:r>
              <a:rPr lang="it-CH" sz="1500" dirty="0"/>
              <a:t> de l'</a:t>
            </a:r>
            <a:r>
              <a:rPr lang="it-CH" sz="1500" dirty="0" err="1"/>
              <a:t>hygiène</a:t>
            </a:r>
            <a:r>
              <a:rPr lang="it-CH" sz="1500" dirty="0"/>
              <a:t> et de WASH </a:t>
            </a:r>
            <a:r>
              <a:rPr lang="it-CH" sz="1500" dirty="0" err="1"/>
              <a:t>dans</a:t>
            </a:r>
            <a:r>
              <a:rPr lang="it-CH" sz="1500" dirty="0"/>
              <a:t> </a:t>
            </a:r>
            <a:r>
              <a:rPr lang="it-CH" sz="1500" dirty="0" err="1"/>
              <a:t>les</a:t>
            </a:r>
            <a:r>
              <a:rPr lang="it-CH" sz="1500" dirty="0"/>
              <a:t> </a:t>
            </a:r>
            <a:r>
              <a:rPr lang="it-CH" sz="1500" dirty="0" err="1"/>
              <a:t>écoles</a:t>
            </a:r>
            <a:r>
              <a:rPr lang="it-CH" sz="1500" dirty="0"/>
              <a:t>. </a:t>
            </a:r>
            <a:endParaRPr lang="it-CH" sz="1500"/>
          </a:p>
          <a:p>
            <a:pPr marL="0" indent="0">
              <a:buNone/>
            </a:pPr>
            <a:r>
              <a:rPr lang="it-CH" sz="1500" dirty="0"/>
              <a:t>In Workshop 5 </a:t>
            </a:r>
            <a:r>
              <a:rPr lang="it-CH" sz="1500" dirty="0" err="1">
                <a:ea typeface="+mn-lt"/>
                <a:cs typeface="+mn-lt"/>
              </a:rPr>
              <a:t>umfasste</a:t>
            </a:r>
            <a:r>
              <a:rPr lang="it-CH" sz="1500" dirty="0">
                <a:ea typeface="+mn-lt"/>
                <a:cs typeface="+mn-lt"/>
              </a:rPr>
              <a:t> </a:t>
            </a:r>
            <a:r>
              <a:rPr lang="it-CH" sz="1500" dirty="0" err="1"/>
              <a:t>der</a:t>
            </a:r>
            <a:r>
              <a:rPr lang="it-CH" sz="1500" dirty="0"/>
              <a:t> Blue School </a:t>
            </a:r>
            <a:r>
              <a:rPr lang="it-CH" sz="1500" dirty="0" err="1"/>
              <a:t>Approach</a:t>
            </a:r>
            <a:r>
              <a:rPr lang="it-CH" sz="1500" dirty="0"/>
              <a:t> </a:t>
            </a:r>
            <a:r>
              <a:rPr lang="it-CH" sz="1500" dirty="0" err="1"/>
              <a:t>anhand</a:t>
            </a:r>
            <a:r>
              <a:rPr lang="it-CH" sz="1500" dirty="0"/>
              <a:t> von </a:t>
            </a:r>
            <a:r>
              <a:rPr lang="it-CH" sz="1500" dirty="0" err="1"/>
              <a:t>zwei</a:t>
            </a:r>
            <a:r>
              <a:rPr lang="it-CH" sz="1500" dirty="0"/>
              <a:t> </a:t>
            </a:r>
            <a:r>
              <a:rPr lang="it-CH" sz="1500" dirty="0" err="1"/>
              <a:t>konkreten</a:t>
            </a:r>
            <a:r>
              <a:rPr lang="it-CH" sz="1500" dirty="0"/>
              <a:t> </a:t>
            </a:r>
            <a:r>
              <a:rPr lang="it-CH" sz="1500" dirty="0" err="1"/>
              <a:t>Beispielen</a:t>
            </a:r>
            <a:r>
              <a:rPr lang="it-CH" sz="1500" dirty="0"/>
              <a:t> </a:t>
            </a:r>
            <a:r>
              <a:rPr lang="it-CH" sz="1500" dirty="0" err="1"/>
              <a:t>aus</a:t>
            </a:r>
            <a:r>
              <a:rPr lang="it-CH" sz="1500" dirty="0"/>
              <a:t> </a:t>
            </a:r>
            <a:r>
              <a:rPr lang="it-CH" sz="1500" dirty="0" err="1"/>
              <a:t>Kambodscha</a:t>
            </a:r>
            <a:r>
              <a:rPr lang="it-CH" sz="1500" dirty="0"/>
              <a:t> und Niger. </a:t>
            </a:r>
            <a:r>
              <a:rPr lang="it-CH" sz="1500" dirty="0" err="1"/>
              <a:t>Mit</a:t>
            </a:r>
            <a:r>
              <a:rPr lang="it-CH" sz="1500" dirty="0"/>
              <a:t> </a:t>
            </a:r>
            <a:r>
              <a:rPr lang="it-CH" sz="1500" dirty="0" err="1"/>
              <a:t>dem</a:t>
            </a:r>
            <a:r>
              <a:rPr lang="it-CH" sz="1500" dirty="0"/>
              <a:t> Blue School </a:t>
            </a:r>
            <a:r>
              <a:rPr lang="it-CH" sz="1500" dirty="0" err="1"/>
              <a:t>Approach</a:t>
            </a:r>
            <a:r>
              <a:rPr lang="it-CH" sz="1500" dirty="0"/>
              <a:t> </a:t>
            </a:r>
            <a:r>
              <a:rPr lang="it-CH" sz="1500" dirty="0" err="1"/>
              <a:t>wird</a:t>
            </a:r>
            <a:r>
              <a:rPr lang="it-CH" sz="1500" dirty="0"/>
              <a:t> </a:t>
            </a:r>
            <a:r>
              <a:rPr lang="it-CH" sz="1500" dirty="0" err="1"/>
              <a:t>sichergestellt</a:t>
            </a:r>
            <a:r>
              <a:rPr lang="it-CH" sz="1500" dirty="0"/>
              <a:t>, </a:t>
            </a:r>
            <a:r>
              <a:rPr lang="it-CH" sz="1500" dirty="0" err="1"/>
              <a:t>dass</a:t>
            </a:r>
            <a:r>
              <a:rPr lang="it-CH" sz="1500" dirty="0"/>
              <a:t> die Kinder </a:t>
            </a:r>
            <a:r>
              <a:rPr lang="it-CH" sz="1500" dirty="0" err="1"/>
              <a:t>Zugang</a:t>
            </a:r>
            <a:r>
              <a:rPr lang="it-CH" sz="1500" dirty="0"/>
              <a:t> </a:t>
            </a:r>
            <a:r>
              <a:rPr lang="it-CH" sz="1500" dirty="0" err="1"/>
              <a:t>zu</a:t>
            </a:r>
            <a:r>
              <a:rPr lang="it-CH" sz="1500" dirty="0"/>
              <a:t> </a:t>
            </a:r>
            <a:r>
              <a:rPr lang="it-CH" sz="1500" dirty="0" err="1"/>
              <a:t>sauberem</a:t>
            </a:r>
            <a:r>
              <a:rPr lang="it-CH" sz="1500" dirty="0"/>
              <a:t> </a:t>
            </a:r>
            <a:r>
              <a:rPr lang="it-CH" sz="1500" dirty="0" err="1"/>
              <a:t>Wasser</a:t>
            </a:r>
            <a:r>
              <a:rPr lang="it-CH" sz="1500" dirty="0"/>
              <a:t>, </a:t>
            </a:r>
            <a:r>
              <a:rPr lang="it-CH" sz="1500" dirty="0" err="1"/>
              <a:t>funktionierenden</a:t>
            </a:r>
            <a:r>
              <a:rPr lang="it-CH" sz="1500" dirty="0"/>
              <a:t> und </a:t>
            </a:r>
            <a:r>
              <a:rPr lang="it-CH" sz="1500" dirty="0" err="1"/>
              <a:t>gut</a:t>
            </a:r>
            <a:r>
              <a:rPr lang="it-CH" sz="1500" dirty="0"/>
              <a:t> </a:t>
            </a:r>
            <a:r>
              <a:rPr lang="it-CH" sz="1500" dirty="0" err="1"/>
              <a:t>gewarteten</a:t>
            </a:r>
            <a:r>
              <a:rPr lang="it-CH" sz="1500" dirty="0"/>
              <a:t> </a:t>
            </a:r>
            <a:r>
              <a:rPr lang="it-CH" sz="1500" dirty="0" err="1"/>
              <a:t>Latrinen</a:t>
            </a:r>
            <a:r>
              <a:rPr lang="it-CH" sz="1500" dirty="0"/>
              <a:t> und </a:t>
            </a:r>
            <a:r>
              <a:rPr lang="it-CH" sz="1500" dirty="0" err="1"/>
              <a:t>einer</a:t>
            </a:r>
            <a:r>
              <a:rPr lang="it-CH" sz="1500" dirty="0"/>
              <a:t> </a:t>
            </a:r>
            <a:r>
              <a:rPr lang="it-CH" sz="1500" dirty="0" err="1"/>
              <a:t>angemessenen</a:t>
            </a:r>
            <a:r>
              <a:rPr lang="it-CH" sz="1500" dirty="0"/>
              <a:t> </a:t>
            </a:r>
            <a:r>
              <a:rPr lang="it-CH" sz="1500" dirty="0" err="1"/>
              <a:t>Ernährung</a:t>
            </a:r>
            <a:r>
              <a:rPr lang="it-CH" sz="1500" dirty="0"/>
              <a:t> </a:t>
            </a:r>
            <a:r>
              <a:rPr lang="it-CH" sz="1500" dirty="0" err="1"/>
              <a:t>haben</a:t>
            </a:r>
            <a:r>
              <a:rPr lang="it-CH" sz="1500" dirty="0"/>
              <a:t>. Die </a:t>
            </a:r>
            <a:r>
              <a:rPr lang="it-CH" sz="1500" dirty="0" err="1"/>
              <a:t>Referierenden</a:t>
            </a:r>
            <a:r>
              <a:rPr lang="it-CH" sz="1500" dirty="0"/>
              <a:t> von </a:t>
            </a:r>
            <a:r>
              <a:rPr lang="it-CH" sz="1500" dirty="0" err="1"/>
              <a:t>Helvetas</a:t>
            </a:r>
            <a:r>
              <a:rPr lang="it-CH" sz="1500" dirty="0"/>
              <a:t> und </a:t>
            </a:r>
            <a:r>
              <a:rPr lang="it-CH" sz="1500" dirty="0" err="1"/>
              <a:t>dem</a:t>
            </a:r>
            <a:r>
              <a:rPr lang="it-CH" sz="1500" dirty="0"/>
              <a:t> Swiss Water and </a:t>
            </a:r>
            <a:r>
              <a:rPr lang="it-CH" sz="1500" dirty="0" err="1"/>
              <a:t>Sanitation</a:t>
            </a:r>
            <a:r>
              <a:rPr lang="it-CH" sz="1500" dirty="0"/>
              <a:t> Consortium </a:t>
            </a:r>
            <a:r>
              <a:rPr lang="it-CH" sz="1500" dirty="0" err="1">
                <a:ea typeface="+mn-lt"/>
                <a:cs typeface="+mn-lt"/>
              </a:rPr>
              <a:t>konzentrierten</a:t>
            </a:r>
            <a:r>
              <a:rPr lang="it-CH" sz="1500" dirty="0">
                <a:ea typeface="+mn-lt"/>
                <a:cs typeface="+mn-lt"/>
              </a:rPr>
              <a:t> </a:t>
            </a:r>
            <a:r>
              <a:rPr lang="it-CH" sz="1500" dirty="0" err="1"/>
              <a:t>sich</a:t>
            </a:r>
            <a:r>
              <a:rPr lang="it-CH" sz="1500" dirty="0"/>
              <a:t> </a:t>
            </a:r>
            <a:r>
              <a:rPr lang="it-CH" sz="1500" dirty="0" err="1"/>
              <a:t>auf</a:t>
            </a:r>
            <a:r>
              <a:rPr lang="it-CH" sz="1500" dirty="0"/>
              <a:t> die </a:t>
            </a:r>
            <a:r>
              <a:rPr lang="it-CH" sz="1500" dirty="0" err="1"/>
              <a:t>Erfahrungen</a:t>
            </a:r>
            <a:r>
              <a:rPr lang="it-CH" sz="1500" dirty="0"/>
              <a:t> und </a:t>
            </a:r>
            <a:r>
              <a:rPr lang="it-CH" sz="1500" dirty="0" err="1"/>
              <a:t>Herausforderungen</a:t>
            </a:r>
            <a:r>
              <a:rPr lang="it-CH" sz="1500" dirty="0"/>
              <a:t>, die </a:t>
            </a:r>
            <a:r>
              <a:rPr lang="it-CH" sz="1500" dirty="0" err="1"/>
              <a:t>während</a:t>
            </a:r>
            <a:r>
              <a:rPr lang="it-CH" sz="1500" dirty="0"/>
              <a:t> </a:t>
            </a:r>
            <a:r>
              <a:rPr lang="it-CH" sz="1500" dirty="0" err="1"/>
              <a:t>der</a:t>
            </a:r>
            <a:r>
              <a:rPr lang="it-CH" sz="1500" dirty="0"/>
              <a:t> Pandemie bei </a:t>
            </a:r>
            <a:r>
              <a:rPr lang="it-CH" sz="1500" dirty="0" err="1"/>
              <a:t>der</a:t>
            </a:r>
            <a:r>
              <a:rPr lang="it-CH" sz="1500" dirty="0"/>
              <a:t> </a:t>
            </a:r>
            <a:r>
              <a:rPr lang="it-CH" sz="1500" dirty="0" err="1"/>
              <a:t>Umsetzung</a:t>
            </a:r>
            <a:r>
              <a:rPr lang="it-CH" sz="1500" dirty="0"/>
              <a:t> </a:t>
            </a:r>
            <a:r>
              <a:rPr lang="it-CH" sz="1500" dirty="0" err="1"/>
              <a:t>des</a:t>
            </a:r>
            <a:r>
              <a:rPr lang="it-CH" sz="1500" dirty="0"/>
              <a:t> </a:t>
            </a:r>
            <a:r>
              <a:rPr lang="it-CH" sz="1500" dirty="0" err="1"/>
              <a:t>Ansatzes</a:t>
            </a:r>
            <a:r>
              <a:rPr lang="it-CH" sz="1500" dirty="0"/>
              <a:t> </a:t>
            </a:r>
            <a:r>
              <a:rPr lang="it-CH" sz="1500" dirty="0" err="1"/>
              <a:t>aufgetreten</a:t>
            </a:r>
            <a:r>
              <a:rPr lang="it-CH" sz="1500" dirty="0"/>
              <a:t> </a:t>
            </a:r>
            <a:r>
              <a:rPr lang="it-CH" sz="1500" dirty="0" err="1"/>
              <a:t>sind</a:t>
            </a:r>
            <a:r>
              <a:rPr lang="it-CH" sz="1500" dirty="0"/>
              <a:t>. Die </a:t>
            </a:r>
            <a:r>
              <a:rPr lang="it-CH" sz="1500" dirty="0" err="1"/>
              <a:t>Teilnehmenden</a:t>
            </a:r>
            <a:r>
              <a:rPr lang="it-CH" sz="1500" dirty="0"/>
              <a:t> </a:t>
            </a:r>
            <a:r>
              <a:rPr lang="it-CH" sz="1500" dirty="0" err="1">
                <a:ea typeface="+mn-lt"/>
                <a:cs typeface="+mn-lt"/>
              </a:rPr>
              <a:t>beteiligten</a:t>
            </a:r>
            <a:r>
              <a:rPr lang="it-CH" sz="1500" dirty="0">
                <a:ea typeface="+mn-lt"/>
                <a:cs typeface="+mn-lt"/>
              </a:rPr>
              <a:t> </a:t>
            </a:r>
            <a:r>
              <a:rPr lang="it-CH" sz="1500" dirty="0" err="1"/>
              <a:t>aktiv</a:t>
            </a:r>
            <a:r>
              <a:rPr lang="it-CH" sz="1500" dirty="0"/>
              <a:t> in die </a:t>
            </a:r>
            <a:r>
              <a:rPr lang="it-CH" sz="1500" dirty="0" err="1"/>
              <a:t>Diskussion</a:t>
            </a:r>
            <a:r>
              <a:rPr lang="it-CH" sz="1500" dirty="0"/>
              <a:t> und </a:t>
            </a:r>
            <a:r>
              <a:rPr lang="it-CH" sz="1500" dirty="0" err="1">
                <a:ea typeface="+mn-lt"/>
                <a:cs typeface="+mn-lt"/>
              </a:rPr>
              <a:t>teilten</a:t>
            </a:r>
            <a:r>
              <a:rPr lang="it-CH" sz="1500" dirty="0">
                <a:ea typeface="+mn-lt"/>
                <a:cs typeface="+mn-lt"/>
              </a:rPr>
              <a:t> </a:t>
            </a:r>
            <a:r>
              <a:rPr lang="it-CH" sz="1500" dirty="0" err="1"/>
              <a:t>sich</a:t>
            </a:r>
            <a:r>
              <a:rPr lang="it-CH" sz="1500" dirty="0"/>
              <a:t> </a:t>
            </a:r>
            <a:r>
              <a:rPr lang="it-CH" sz="1500" dirty="0" err="1"/>
              <a:t>über</a:t>
            </a:r>
            <a:r>
              <a:rPr lang="it-CH" sz="1500" dirty="0"/>
              <a:t> </a:t>
            </a:r>
            <a:r>
              <a:rPr lang="it-CH" sz="1500" dirty="0" err="1"/>
              <a:t>ihre</a:t>
            </a:r>
            <a:r>
              <a:rPr lang="it-CH" sz="1500" dirty="0"/>
              <a:t> </a:t>
            </a:r>
            <a:r>
              <a:rPr lang="it-CH" sz="1500" dirty="0" err="1"/>
              <a:t>gewonnenen</a:t>
            </a:r>
            <a:r>
              <a:rPr lang="it-CH" sz="1500" dirty="0"/>
              <a:t> </a:t>
            </a:r>
            <a:r>
              <a:rPr lang="it-CH" sz="1500" dirty="0" err="1"/>
              <a:t>Erkenntnisse</a:t>
            </a:r>
            <a:r>
              <a:rPr lang="it-CH" sz="1500" dirty="0"/>
              <a:t> und </a:t>
            </a:r>
            <a:r>
              <a:rPr lang="it-CH" sz="1500" dirty="0" err="1"/>
              <a:t>konkreten</a:t>
            </a:r>
            <a:r>
              <a:rPr lang="it-CH" sz="1500" dirty="0"/>
              <a:t> </a:t>
            </a:r>
            <a:r>
              <a:rPr lang="it-CH" sz="1500" dirty="0" err="1"/>
              <a:t>Ideen</a:t>
            </a:r>
            <a:r>
              <a:rPr lang="it-CH" sz="1500" dirty="0"/>
              <a:t> zur </a:t>
            </a:r>
            <a:r>
              <a:rPr lang="it-CH" sz="1500" dirty="0" err="1"/>
              <a:t>Umsetzung</a:t>
            </a:r>
            <a:r>
              <a:rPr lang="it-CH" sz="1500" dirty="0"/>
              <a:t> in </a:t>
            </a:r>
            <a:r>
              <a:rPr lang="it-CH" sz="1500" dirty="0" err="1"/>
              <a:t>ihrer</a:t>
            </a:r>
            <a:r>
              <a:rPr lang="it-CH" sz="1500" dirty="0"/>
              <a:t> </a:t>
            </a:r>
            <a:r>
              <a:rPr lang="it-CH" sz="1500" dirty="0" err="1"/>
              <a:t>eigenen</a:t>
            </a:r>
            <a:r>
              <a:rPr lang="it-CH" sz="1500" dirty="0"/>
              <a:t> </a:t>
            </a:r>
            <a:r>
              <a:rPr lang="it-CH" sz="1500" dirty="0" err="1"/>
              <a:t>Arbeit</a:t>
            </a:r>
            <a:r>
              <a:rPr lang="it-CH" sz="1500" dirty="0"/>
              <a:t> </a:t>
            </a:r>
            <a:r>
              <a:rPr lang="it-CH" sz="1500" dirty="0" err="1"/>
              <a:t>aus</a:t>
            </a:r>
            <a:r>
              <a:rPr lang="it-CH" sz="1500" dirty="0"/>
              <a:t>. </a:t>
            </a:r>
            <a:r>
              <a:rPr lang="it-CH" sz="1500" dirty="0" err="1"/>
              <a:t>Sie</a:t>
            </a:r>
            <a:r>
              <a:rPr lang="it-CH" sz="1500" dirty="0"/>
              <a:t> </a:t>
            </a:r>
            <a:r>
              <a:rPr lang="it-CH" sz="1500" dirty="0" err="1">
                <a:ea typeface="+mn-lt"/>
                <a:cs typeface="+mn-lt"/>
              </a:rPr>
              <a:t>hatten</a:t>
            </a:r>
            <a:r>
              <a:rPr lang="it-CH" sz="1500" dirty="0">
                <a:ea typeface="+mn-lt"/>
                <a:cs typeface="+mn-lt"/>
              </a:rPr>
              <a:t> </a:t>
            </a:r>
            <a:r>
              <a:rPr lang="it-CH" sz="1500" dirty="0" err="1"/>
              <a:t>auch</a:t>
            </a:r>
            <a:r>
              <a:rPr lang="it-CH" sz="1500" dirty="0"/>
              <a:t> die </a:t>
            </a:r>
            <a:r>
              <a:rPr lang="it-CH" sz="1500" dirty="0" err="1"/>
              <a:t>Möglichkeit</a:t>
            </a:r>
            <a:r>
              <a:rPr lang="it-CH" sz="1500" dirty="0"/>
              <a:t>, </a:t>
            </a:r>
            <a:r>
              <a:rPr lang="it-CH" sz="1500" dirty="0" err="1"/>
              <a:t>ihre</a:t>
            </a:r>
            <a:r>
              <a:rPr lang="it-CH" sz="1500" dirty="0"/>
              <a:t> </a:t>
            </a:r>
            <a:r>
              <a:rPr lang="it-CH" sz="1500" dirty="0" err="1"/>
              <a:t>eigenen</a:t>
            </a:r>
            <a:r>
              <a:rPr lang="it-CH" sz="1500" dirty="0"/>
              <a:t> </a:t>
            </a:r>
            <a:r>
              <a:rPr lang="it-CH" sz="1500" dirty="0" err="1"/>
              <a:t>Erfahrungen</a:t>
            </a:r>
            <a:r>
              <a:rPr lang="it-CH" sz="1500" dirty="0"/>
              <a:t> und </a:t>
            </a:r>
            <a:r>
              <a:rPr lang="it-CH" sz="1500" dirty="0" err="1"/>
              <a:t>ihr</a:t>
            </a:r>
            <a:r>
              <a:rPr lang="it-CH" sz="1500" dirty="0"/>
              <a:t> </a:t>
            </a:r>
            <a:r>
              <a:rPr lang="it-CH" sz="1500" dirty="0" err="1"/>
              <a:t>Praxiswissen</a:t>
            </a:r>
            <a:r>
              <a:rPr lang="it-CH" sz="1500" dirty="0"/>
              <a:t> </a:t>
            </a:r>
            <a:r>
              <a:rPr lang="it-CH" sz="1500" dirty="0" err="1"/>
              <a:t>einzubringen</a:t>
            </a:r>
            <a:r>
              <a:rPr lang="it-CH" sz="1500" dirty="0"/>
              <a:t>. </a:t>
            </a:r>
            <a:r>
              <a:rPr lang="it-CH" sz="1500" dirty="0" err="1"/>
              <a:t>Am</a:t>
            </a:r>
            <a:r>
              <a:rPr lang="it-CH" sz="1500" dirty="0"/>
              <a:t> </a:t>
            </a:r>
            <a:r>
              <a:rPr lang="it-CH" sz="1500" dirty="0" err="1"/>
              <a:t>Ende</a:t>
            </a:r>
            <a:r>
              <a:rPr lang="it-CH" sz="1500" dirty="0"/>
              <a:t> </a:t>
            </a:r>
            <a:r>
              <a:rPr lang="it-CH" sz="1500" dirty="0" err="1"/>
              <a:t>des</a:t>
            </a:r>
            <a:r>
              <a:rPr lang="it-CH" sz="1500" dirty="0"/>
              <a:t> Workshops </a:t>
            </a:r>
            <a:r>
              <a:rPr lang="it-CH" sz="1500" dirty="0" err="1">
                <a:ea typeface="+mn-lt"/>
                <a:cs typeface="+mn-lt"/>
              </a:rPr>
              <a:t>erhielten</a:t>
            </a:r>
            <a:r>
              <a:rPr lang="it-CH" sz="1500" dirty="0">
                <a:ea typeface="+mn-lt"/>
                <a:cs typeface="+mn-lt"/>
              </a:rPr>
              <a:t> </a:t>
            </a:r>
            <a:r>
              <a:rPr lang="it-CH" sz="1500" dirty="0" err="1"/>
              <a:t>wir</a:t>
            </a:r>
            <a:r>
              <a:rPr lang="it-CH" sz="1500" dirty="0"/>
              <a:t> </a:t>
            </a:r>
            <a:r>
              <a:rPr lang="it-CH" sz="1500" dirty="0" err="1"/>
              <a:t>gewonnene</a:t>
            </a:r>
            <a:r>
              <a:rPr lang="it-CH" sz="1500" dirty="0"/>
              <a:t> </a:t>
            </a:r>
            <a:r>
              <a:rPr lang="it-CH" sz="1500" dirty="0" err="1"/>
              <a:t>Erkenntnisse</a:t>
            </a:r>
            <a:r>
              <a:rPr lang="it-CH" sz="1500" dirty="0"/>
              <a:t>, </a:t>
            </a:r>
            <a:r>
              <a:rPr lang="it-CH" sz="1500" dirty="0" err="1"/>
              <a:t>um</a:t>
            </a:r>
            <a:r>
              <a:rPr lang="it-CH" sz="1500" dirty="0"/>
              <a:t> </a:t>
            </a:r>
            <a:r>
              <a:rPr lang="it-CH" sz="1500" dirty="0" err="1"/>
              <a:t>Gesundheits</a:t>
            </a:r>
            <a:r>
              <a:rPr lang="it-CH" sz="1500" dirty="0"/>
              <a:t>, </a:t>
            </a:r>
            <a:r>
              <a:rPr lang="it-CH" sz="1500" dirty="0" err="1"/>
              <a:t>Hygiene</a:t>
            </a:r>
            <a:r>
              <a:rPr lang="it-CH" sz="1500" dirty="0"/>
              <a:t>- und </a:t>
            </a:r>
            <a:r>
              <a:rPr lang="it-CH" sz="1500" dirty="0" err="1"/>
              <a:t>WASH-Aktivitäten</a:t>
            </a:r>
            <a:r>
              <a:rPr lang="it-CH" sz="1500" dirty="0"/>
              <a:t> an </a:t>
            </a:r>
            <a:r>
              <a:rPr lang="it-CH" sz="1500" dirty="0" err="1"/>
              <a:t>Schulen</a:t>
            </a:r>
            <a:r>
              <a:rPr lang="it-CH" sz="1500" dirty="0"/>
              <a:t> </a:t>
            </a:r>
            <a:r>
              <a:rPr lang="it-CH" sz="1500" dirty="0" err="1"/>
              <a:t>zu</a:t>
            </a:r>
            <a:r>
              <a:rPr lang="it-CH" sz="1500" dirty="0"/>
              <a:t> </a:t>
            </a:r>
            <a:r>
              <a:rPr lang="it-CH" sz="1500" dirty="0" err="1"/>
              <a:t>stärken</a:t>
            </a:r>
            <a:r>
              <a:rPr lang="it-CH" sz="1500" dirty="0"/>
              <a:t>. </a:t>
            </a:r>
            <a:endParaRPr lang="it-CH" sz="1500" dirty="0">
              <a:cs typeface="Calibri"/>
            </a:endParaRPr>
          </a:p>
          <a:p>
            <a:endParaRPr lang="it-CH" sz="1500"/>
          </a:p>
        </p:txBody>
      </p:sp>
      <p:sp>
        <p:nvSpPr>
          <p:cNvPr id="4" name="Segnaposto numero diapositiva 3">
            <a:extLst>
              <a:ext uri="{FF2B5EF4-FFF2-40B4-BE49-F238E27FC236}">
                <a16:creationId xmlns:a16="http://schemas.microsoft.com/office/drawing/2014/main" id="{719E46BB-572D-9F44-AFBB-C93380AB6B6C}"/>
              </a:ext>
            </a:extLst>
          </p:cNvPr>
          <p:cNvSpPr>
            <a:spLocks noGrp="1"/>
          </p:cNvSpPr>
          <p:nvPr>
            <p:ph type="sldNum" sz="quarter" idx="12"/>
          </p:nvPr>
        </p:nvSpPr>
        <p:spPr>
          <a:xfrm>
            <a:off x="8540496" y="6356350"/>
            <a:ext cx="2743200" cy="365125"/>
          </a:xfrm>
        </p:spPr>
        <p:txBody>
          <a:bodyPr>
            <a:normAutofit/>
          </a:bodyPr>
          <a:lstStyle/>
          <a:p>
            <a:pPr>
              <a:spcAft>
                <a:spcPts val="600"/>
              </a:spcAft>
            </a:pPr>
            <a:fld id="{DE4AC6BF-D96F-5B4F-BE25-E9A3F15F2698}" type="slidenum">
              <a:rPr lang="it-CH">
                <a:solidFill>
                  <a:schemeClr val="tx1">
                    <a:lumMod val="50000"/>
                    <a:lumOff val="50000"/>
                  </a:schemeClr>
                </a:solidFill>
              </a:rPr>
              <a:pPr>
                <a:spcAft>
                  <a:spcPts val="600"/>
                </a:spcAft>
              </a:pPr>
              <a:t>3</a:t>
            </a:fld>
            <a:endParaRPr lang="it-CH">
              <a:solidFill>
                <a:schemeClr val="tx1">
                  <a:lumMod val="50000"/>
                  <a:lumOff val="50000"/>
                </a:schemeClr>
              </a:solidFill>
            </a:endParaRPr>
          </a:p>
        </p:txBody>
      </p:sp>
    </p:spTree>
    <p:extLst>
      <p:ext uri="{BB962C8B-B14F-4D97-AF65-F5344CB8AC3E}">
        <p14:creationId xmlns:p14="http://schemas.microsoft.com/office/powerpoint/2010/main" val="1782941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7D72BAE8-CCAE-46D4-A438-9F3422CB6B0D}"/>
              </a:ext>
            </a:extLst>
          </p:cNvPr>
          <p:cNvSpPr>
            <a:spLocks noGrp="1"/>
          </p:cNvSpPr>
          <p:nvPr>
            <p:ph type="title"/>
          </p:nvPr>
        </p:nvSpPr>
        <p:spPr>
          <a:xfrm>
            <a:off x="534365" y="0"/>
            <a:ext cx="11819560" cy="1101210"/>
          </a:xfrm>
          <a:solidFill>
            <a:schemeClr val="bg1"/>
          </a:solidFill>
        </p:spPr>
        <p:txBody>
          <a:bodyPr/>
          <a:lstStyle/>
          <a:p>
            <a:r>
              <a:rPr lang="fr-CH" sz="3200" err="1">
                <a:solidFill>
                  <a:srgbClr val="205595"/>
                </a:solidFill>
                <a:latin typeface="+mn-lt"/>
                <a:ea typeface="+mn-ea"/>
                <a:cs typeface="Arial"/>
              </a:rPr>
              <a:t>School</a:t>
            </a:r>
            <a:r>
              <a:rPr lang="fr-CH" sz="3200">
                <a:solidFill>
                  <a:srgbClr val="205595"/>
                </a:solidFill>
                <a:latin typeface="+mn-lt"/>
                <a:ea typeface="+mn-ea"/>
                <a:cs typeface="Arial"/>
              </a:rPr>
              <a:t> </a:t>
            </a:r>
            <a:r>
              <a:rPr lang="fr-CH" sz="3200" err="1">
                <a:solidFill>
                  <a:srgbClr val="205595"/>
                </a:solidFill>
                <a:latin typeface="+mn-lt"/>
                <a:ea typeface="+mn-ea"/>
                <a:cs typeface="Arial"/>
              </a:rPr>
              <a:t>garden</a:t>
            </a:r>
            <a:r>
              <a:rPr lang="fr-CH" sz="3200">
                <a:solidFill>
                  <a:srgbClr val="205595"/>
                </a:solidFill>
                <a:latin typeface="+mn-lt"/>
                <a:ea typeface="+mn-ea"/>
                <a:cs typeface="Arial"/>
              </a:rPr>
              <a:t> – the </a:t>
            </a:r>
            <a:r>
              <a:rPr lang="fr-CH" sz="3200" err="1">
                <a:solidFill>
                  <a:srgbClr val="205595"/>
                </a:solidFill>
                <a:latin typeface="+mn-lt"/>
                <a:ea typeface="+mn-ea"/>
                <a:cs typeface="Arial"/>
              </a:rPr>
              <a:t>garden</a:t>
            </a:r>
            <a:br>
              <a:rPr lang="fr-CH" sz="3200" b="1">
                <a:solidFill>
                  <a:srgbClr val="205595"/>
                </a:solidFill>
                <a:latin typeface="+mn-lt"/>
                <a:ea typeface="+mn-ea"/>
                <a:cs typeface="Arial"/>
              </a:rPr>
            </a:br>
            <a:r>
              <a:rPr lang="fr-CH" sz="3200" b="1">
                <a:solidFill>
                  <a:srgbClr val="205595"/>
                </a:solidFill>
                <a:latin typeface="+mn-lt"/>
                <a:ea typeface="+mn-ea"/>
                <a:cs typeface="Arial"/>
              </a:rPr>
              <a:t> </a:t>
            </a:r>
          </a:p>
        </p:txBody>
      </p:sp>
      <p:sp>
        <p:nvSpPr>
          <p:cNvPr id="15" name="TextBox 14"/>
          <p:cNvSpPr txBox="1"/>
          <p:nvPr/>
        </p:nvSpPr>
        <p:spPr>
          <a:xfrm>
            <a:off x="5300967" y="743091"/>
            <a:ext cx="3854847" cy="338554"/>
          </a:xfrm>
          <a:prstGeom prst="rect">
            <a:avLst/>
          </a:prstGeom>
          <a:noFill/>
        </p:spPr>
        <p:txBody>
          <a:bodyPr wrap="square" rtlCol="0">
            <a:spAutoFit/>
          </a:bodyPr>
          <a:lstStyle/>
          <a:p>
            <a:pPr>
              <a:defRPr/>
            </a:pPr>
            <a:r>
              <a:rPr lang="fr-CH" sz="1600">
                <a:solidFill>
                  <a:srgbClr val="205595"/>
                </a:solidFill>
                <a:latin typeface="Arial"/>
                <a:cs typeface="Arial"/>
              </a:rPr>
              <a:t>SRC, </a:t>
            </a:r>
            <a:r>
              <a:rPr lang="fr-CH" sz="1600" err="1">
                <a:solidFill>
                  <a:srgbClr val="205595"/>
                </a:solidFill>
                <a:latin typeface="Arial"/>
                <a:cs typeface="Arial"/>
              </a:rPr>
              <a:t>Nepal</a:t>
            </a:r>
            <a:endParaRPr lang="fr-CH" sz="1600">
              <a:solidFill>
                <a:srgbClr val="205595"/>
              </a:solidFill>
              <a:latin typeface="Arial"/>
              <a:cs typeface="Arial"/>
            </a:endParaRPr>
          </a:p>
        </p:txBody>
      </p:sp>
      <p:pic>
        <p:nvPicPr>
          <p:cNvPr id="8" name="Picture 7">
            <a:extLst>
              <a:ext uri="{FF2B5EF4-FFF2-40B4-BE49-F238E27FC236}">
                <a16:creationId xmlns:a16="http://schemas.microsoft.com/office/drawing/2014/main" id="{5FE1C581-09E2-4970-9C51-E77009FF63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4365" y="1299480"/>
            <a:ext cx="4512186" cy="4999183"/>
          </a:xfrm>
          <a:prstGeom prst="rect">
            <a:avLst/>
          </a:prstGeom>
        </p:spPr>
      </p:pic>
      <p:sp>
        <p:nvSpPr>
          <p:cNvPr id="9" name="TextBox 8">
            <a:extLst>
              <a:ext uri="{FF2B5EF4-FFF2-40B4-BE49-F238E27FC236}">
                <a16:creationId xmlns:a16="http://schemas.microsoft.com/office/drawing/2014/main" id="{2C240535-05B7-43BD-97C8-13771EE95FCD}"/>
              </a:ext>
            </a:extLst>
          </p:cNvPr>
          <p:cNvSpPr txBox="1"/>
          <p:nvPr/>
        </p:nvSpPr>
        <p:spPr>
          <a:xfrm>
            <a:off x="973014" y="743091"/>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Ethiopia</a:t>
            </a:r>
            <a:endParaRPr lang="fr-CH" sz="1600">
              <a:solidFill>
                <a:srgbClr val="205595"/>
              </a:solidFill>
              <a:latin typeface="Arial"/>
              <a:cs typeface="Arial"/>
            </a:endParaRPr>
          </a:p>
        </p:txBody>
      </p:sp>
      <p:pic>
        <p:nvPicPr>
          <p:cNvPr id="3" name="Picture 2" descr="A group of people standing in the grass&#10;&#10;Description automatically generated">
            <a:extLst>
              <a:ext uri="{FF2B5EF4-FFF2-40B4-BE49-F238E27FC236}">
                <a16:creationId xmlns:a16="http://schemas.microsoft.com/office/drawing/2014/main" id="{BAE83210-6FD5-4AA1-89E2-71F835B1E0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41"/>
          <a:stretch/>
        </p:blipFill>
        <p:spPr>
          <a:xfrm>
            <a:off x="5210672" y="1249217"/>
            <a:ext cx="7610476" cy="5080660"/>
          </a:xfrm>
          <a:prstGeom prst="rect">
            <a:avLst/>
          </a:prstGeom>
        </p:spPr>
      </p:pic>
      <p:sp>
        <p:nvSpPr>
          <p:cNvPr id="12" name="Rounded Rectangle 19">
            <a:extLst>
              <a:ext uri="{FF2B5EF4-FFF2-40B4-BE49-F238E27FC236}">
                <a16:creationId xmlns:a16="http://schemas.microsoft.com/office/drawing/2014/main" id="{3EB4B054-F49E-451F-8176-C56F73F0F6A4}"/>
              </a:ext>
            </a:extLst>
          </p:cNvPr>
          <p:cNvSpPr/>
          <p:nvPr/>
        </p:nvSpPr>
        <p:spPr>
          <a:xfrm>
            <a:off x="1925513" y="6045171"/>
            <a:ext cx="8188573" cy="569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Access to water is key before initiating a school garden. </a:t>
            </a:r>
          </a:p>
        </p:txBody>
      </p:sp>
    </p:spTree>
    <p:extLst>
      <p:ext uri="{BB962C8B-B14F-4D97-AF65-F5344CB8AC3E}">
        <p14:creationId xmlns:p14="http://schemas.microsoft.com/office/powerpoint/2010/main" val="1053223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a:spLocks noGrp="1"/>
          </p:cNvSpPr>
          <p:nvPr>
            <p:ph type="title"/>
          </p:nvPr>
        </p:nvSpPr>
        <p:spPr>
          <a:xfrm>
            <a:off x="534365" y="0"/>
            <a:ext cx="11829085" cy="1077033"/>
          </a:xfrm>
          <a:solidFill>
            <a:schemeClr val="bg1"/>
          </a:solidFill>
        </p:spPr>
        <p:txBody>
          <a:bodyPr/>
          <a:lstStyle/>
          <a:p>
            <a:r>
              <a:rPr lang="fr-CH" sz="3200" err="1">
                <a:solidFill>
                  <a:srgbClr val="205595"/>
                </a:solidFill>
                <a:latin typeface="+mn-lt"/>
                <a:ea typeface="+mn-ea"/>
                <a:cs typeface="Arial"/>
              </a:rPr>
              <a:t>School</a:t>
            </a:r>
            <a:r>
              <a:rPr lang="fr-CH" sz="3200">
                <a:solidFill>
                  <a:srgbClr val="205595"/>
                </a:solidFill>
                <a:latin typeface="+mn-lt"/>
                <a:ea typeface="+mn-ea"/>
                <a:cs typeface="Arial"/>
              </a:rPr>
              <a:t> </a:t>
            </a:r>
            <a:r>
              <a:rPr lang="fr-CH" sz="3200" err="1">
                <a:solidFill>
                  <a:srgbClr val="205595"/>
                </a:solidFill>
                <a:latin typeface="+mn-lt"/>
                <a:ea typeface="+mn-ea"/>
                <a:cs typeface="Arial"/>
              </a:rPr>
              <a:t>garden</a:t>
            </a:r>
            <a:r>
              <a:rPr lang="fr-CH" sz="3200">
                <a:solidFill>
                  <a:srgbClr val="205595"/>
                </a:solidFill>
                <a:latin typeface="+mn-lt"/>
                <a:ea typeface="+mn-ea"/>
                <a:cs typeface="Arial"/>
              </a:rPr>
              <a:t> – the </a:t>
            </a:r>
            <a:r>
              <a:rPr lang="fr-CH" sz="3200" err="1">
                <a:solidFill>
                  <a:srgbClr val="205595"/>
                </a:solidFill>
                <a:latin typeface="+mn-lt"/>
                <a:ea typeface="+mn-ea"/>
                <a:cs typeface="Arial"/>
              </a:rPr>
              <a:t>garden</a:t>
            </a:r>
            <a:r>
              <a:rPr lang="fr-CH" sz="3200">
                <a:solidFill>
                  <a:srgbClr val="205595"/>
                </a:solidFill>
                <a:latin typeface="+mn-lt"/>
                <a:ea typeface="+mn-ea"/>
                <a:cs typeface="Arial"/>
              </a:rPr>
              <a:t> </a:t>
            </a: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67834" y="3346340"/>
            <a:ext cx="3718758" cy="3121135"/>
          </a:xfrm>
          <a:prstGeom prst="rect">
            <a:avLst/>
          </a:prstGeom>
        </p:spPr>
      </p:pic>
      <p:sp>
        <p:nvSpPr>
          <p:cNvPr id="19" name="TextBox 18"/>
          <p:cNvSpPr txBox="1"/>
          <p:nvPr/>
        </p:nvSpPr>
        <p:spPr>
          <a:xfrm>
            <a:off x="599894" y="1183227"/>
            <a:ext cx="3854847" cy="338554"/>
          </a:xfrm>
          <a:prstGeom prst="rect">
            <a:avLst/>
          </a:prstGeom>
          <a:noFill/>
        </p:spPr>
        <p:txBody>
          <a:bodyPr wrap="square" rtlCol="0">
            <a:spAutoFit/>
          </a:bodyPr>
          <a:lstStyle/>
          <a:p>
            <a:pPr>
              <a:defRPr/>
            </a:pPr>
            <a:r>
              <a:rPr lang="fr-CH" sz="1600" err="1">
                <a:solidFill>
                  <a:srgbClr val="205595"/>
                </a:solidFill>
                <a:latin typeface="Arial"/>
                <a:cs typeface="Arial"/>
              </a:rPr>
              <a:t>TdH</a:t>
            </a:r>
            <a:r>
              <a:rPr lang="fr-CH" sz="1600">
                <a:solidFill>
                  <a:srgbClr val="205595"/>
                </a:solidFill>
                <a:latin typeface="Arial"/>
                <a:cs typeface="Arial"/>
              </a:rPr>
              <a:t>, Bangladesh</a:t>
            </a: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17916" y="3463215"/>
            <a:ext cx="2507766" cy="2637274"/>
          </a:xfrm>
          <a:prstGeom prst="rect">
            <a:avLst/>
          </a:prstGeom>
        </p:spPr>
      </p:pic>
      <p:pic>
        <p:nvPicPr>
          <p:cNvPr id="13" name="Picture 9" descr="Description: C:\Documents and Settings\Sheila\My Documents\Downloads\380069_10150481211405186_680305185_9029904_631617395_n.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589"/>
          <a:stretch/>
        </p:blipFill>
        <p:spPr bwMode="auto">
          <a:xfrm>
            <a:off x="-424447" y="1770220"/>
            <a:ext cx="6071287" cy="428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0150EFA-C28A-41C3-BE9B-3D487C5313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7916" y="-120104"/>
            <a:ext cx="6321292" cy="3698891"/>
          </a:xfrm>
          <a:prstGeom prst="rect">
            <a:avLst/>
          </a:prstGeom>
        </p:spPr>
      </p:pic>
      <p:sp>
        <p:nvSpPr>
          <p:cNvPr id="10" name="TextBox 9">
            <a:extLst>
              <a:ext uri="{FF2B5EF4-FFF2-40B4-BE49-F238E27FC236}">
                <a16:creationId xmlns:a16="http://schemas.microsoft.com/office/drawing/2014/main" id="{A27FFBDC-2362-43BD-A2FD-27F0CF734E0A}"/>
              </a:ext>
            </a:extLst>
          </p:cNvPr>
          <p:cNvSpPr txBox="1"/>
          <p:nvPr/>
        </p:nvSpPr>
        <p:spPr>
          <a:xfrm>
            <a:off x="5717916" y="3240233"/>
            <a:ext cx="6416060"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Kenya and </a:t>
            </a:r>
            <a:r>
              <a:rPr lang="fr-CH" sz="1600" err="1">
                <a:solidFill>
                  <a:srgbClr val="205595"/>
                </a:solidFill>
                <a:latin typeface="Arial"/>
                <a:cs typeface="Arial"/>
              </a:rPr>
              <a:t>Ethiopia</a:t>
            </a:r>
            <a:endParaRPr lang="fr-CH" sz="1600">
              <a:solidFill>
                <a:srgbClr val="205595"/>
              </a:solidFill>
              <a:latin typeface="Arial"/>
              <a:cs typeface="Arial"/>
            </a:endParaRPr>
          </a:p>
        </p:txBody>
      </p:sp>
      <p:sp>
        <p:nvSpPr>
          <p:cNvPr id="14" name="Rounded Rectangle 15">
            <a:extLst>
              <a:ext uri="{FF2B5EF4-FFF2-40B4-BE49-F238E27FC236}">
                <a16:creationId xmlns:a16="http://schemas.microsoft.com/office/drawing/2014/main" id="{E0CEBD3E-B205-4B64-AD80-60733B34AFFF}"/>
              </a:ext>
            </a:extLst>
          </p:cNvPr>
          <p:cNvSpPr/>
          <p:nvPr/>
        </p:nvSpPr>
        <p:spPr>
          <a:xfrm>
            <a:off x="23841" y="6056648"/>
            <a:ext cx="12133975" cy="70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rPr>
              <a:t>Access to land and space is also a factor to consider! A school garden does not need to be big.</a:t>
            </a:r>
            <a:endParaRPr lang="en-GB" sz="2000">
              <a:solidFill>
                <a:srgbClr val="FFFFFF"/>
              </a:solidFill>
            </a:endParaRPr>
          </a:p>
        </p:txBody>
      </p:sp>
    </p:spTree>
    <p:extLst>
      <p:ext uri="{BB962C8B-B14F-4D97-AF65-F5344CB8AC3E}">
        <p14:creationId xmlns:p14="http://schemas.microsoft.com/office/powerpoint/2010/main" val="324272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4FC26-4BF6-4CB8-AAAD-FA2F87664AF4}"/>
              </a:ext>
            </a:extLst>
          </p:cNvPr>
          <p:cNvSpPr/>
          <p:nvPr/>
        </p:nvSpPr>
        <p:spPr>
          <a:xfrm>
            <a:off x="514178" y="0"/>
            <a:ext cx="1167782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360117" y="892769"/>
            <a:ext cx="3854847" cy="338554"/>
          </a:xfrm>
          <a:prstGeom prst="rect">
            <a:avLst/>
          </a:prstGeom>
          <a:noFill/>
        </p:spPr>
        <p:txBody>
          <a:bodyPr wrap="square" rtlCol="0">
            <a:spAutoFit/>
          </a:bodyPr>
          <a:lstStyle/>
          <a:p>
            <a:pPr>
              <a:defRPr/>
            </a:pPr>
            <a:r>
              <a:rPr lang="fr-CH" sz="1600" err="1">
                <a:solidFill>
                  <a:srgbClr val="205595"/>
                </a:solidFill>
                <a:latin typeface="Arial"/>
                <a:cs typeface="Arial"/>
              </a:rPr>
              <a:t>Fastenopfer</a:t>
            </a:r>
            <a:r>
              <a:rPr lang="fr-CH" sz="1600">
                <a:solidFill>
                  <a:srgbClr val="205595"/>
                </a:solidFill>
                <a:latin typeface="Arial"/>
                <a:cs typeface="Arial"/>
              </a:rPr>
              <a:t>, Madagascar</a:t>
            </a:r>
          </a:p>
        </p:txBody>
      </p:sp>
      <p:pic>
        <p:nvPicPr>
          <p:cNvPr id="16" name="Image 19" descr="C:\Users\Taratra\Desktop\PHOT AMP PACK ECO &amp; 16\Jardin ecole Anaramaika.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7415871" y="1215935"/>
            <a:ext cx="4594367" cy="2848807"/>
          </a:xfrm>
          <a:prstGeom prst="rect">
            <a:avLst/>
          </a:prstGeom>
          <a:noFill/>
          <a:ln>
            <a:no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07666" y="1231323"/>
            <a:ext cx="3854847" cy="2893580"/>
          </a:xfrm>
          <a:prstGeom prst="rect">
            <a:avLst/>
          </a:prstGeom>
        </p:spPr>
      </p:pic>
      <p:sp>
        <p:nvSpPr>
          <p:cNvPr id="7" name="TextBox 6"/>
          <p:cNvSpPr txBox="1"/>
          <p:nvPr/>
        </p:nvSpPr>
        <p:spPr>
          <a:xfrm>
            <a:off x="3310062" y="892769"/>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Bangladesh</a:t>
            </a:r>
          </a:p>
        </p:txBody>
      </p:sp>
      <p:pic>
        <p:nvPicPr>
          <p:cNvPr id="8" name="Picture 7" descr="E:\New folder\DSC04456.JPG"/>
          <p:cNvPicPr/>
          <p:nvPr/>
        </p:nvPicPr>
        <p:blipFill rotWithShape="1">
          <a:blip r:embed="rId4" cstate="screen">
            <a:extLst>
              <a:ext uri="{28A0092B-C50C-407E-A947-70E740481C1C}">
                <a14:useLocalDpi xmlns:a14="http://schemas.microsoft.com/office/drawing/2010/main"/>
              </a:ext>
            </a:extLst>
          </a:blip>
          <a:srcRect/>
          <a:stretch/>
        </p:blipFill>
        <p:spPr bwMode="auto">
          <a:xfrm>
            <a:off x="3392798" y="3811300"/>
            <a:ext cx="3854847" cy="2661424"/>
          </a:xfrm>
          <a:prstGeom prst="rect">
            <a:avLst/>
          </a:prstGeom>
          <a:noFill/>
        </p:spPr>
      </p:pic>
      <p:sp>
        <p:nvSpPr>
          <p:cNvPr id="9" name="TextBox 8"/>
          <p:cNvSpPr txBox="1"/>
          <p:nvPr/>
        </p:nvSpPr>
        <p:spPr>
          <a:xfrm>
            <a:off x="3348195" y="6454136"/>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Bangladesh</a:t>
            </a:r>
          </a:p>
        </p:txBody>
      </p:sp>
      <p:pic>
        <p:nvPicPr>
          <p:cNvPr id="10" name="Picture 9" descr="C:\Users\user\Desktop\WASH_Projects_2017\School Garden_Photos_January 2017\2016\DSC07333.JPG"/>
          <p:cNvPicPr/>
          <p:nvPr/>
        </p:nvPicPr>
        <p:blipFill rotWithShape="1">
          <a:blip r:embed="rId5" cstate="screen">
            <a:extLst>
              <a:ext uri="{28A0092B-C50C-407E-A947-70E740481C1C}">
                <a14:useLocalDpi xmlns:a14="http://schemas.microsoft.com/office/drawing/2010/main"/>
              </a:ext>
            </a:extLst>
          </a:blip>
          <a:srcRect/>
          <a:stretch/>
        </p:blipFill>
        <p:spPr bwMode="auto">
          <a:xfrm>
            <a:off x="7390525" y="3800055"/>
            <a:ext cx="4675467" cy="2689954"/>
          </a:xfrm>
          <a:prstGeom prst="rect">
            <a:avLst/>
          </a:prstGeom>
          <a:noFill/>
          <a:ln w="9525">
            <a:noFill/>
            <a:miter lim="800000"/>
            <a:headEnd/>
            <a:tailEnd/>
          </a:ln>
        </p:spPr>
      </p:pic>
      <p:sp>
        <p:nvSpPr>
          <p:cNvPr id="11" name="TextBox 10"/>
          <p:cNvSpPr txBox="1"/>
          <p:nvPr/>
        </p:nvSpPr>
        <p:spPr>
          <a:xfrm>
            <a:off x="7269702" y="6472724"/>
            <a:ext cx="3854847" cy="338554"/>
          </a:xfrm>
          <a:prstGeom prst="rect">
            <a:avLst/>
          </a:prstGeom>
          <a:no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South </a:t>
            </a:r>
            <a:r>
              <a:rPr lang="fr-CH" sz="1600" err="1">
                <a:solidFill>
                  <a:srgbClr val="205595"/>
                </a:solidFill>
                <a:latin typeface="Arial"/>
                <a:cs typeface="Arial"/>
              </a:rPr>
              <a:t>Sudan</a:t>
            </a:r>
            <a:endParaRPr lang="fr-CH" sz="1600">
              <a:solidFill>
                <a:srgbClr val="205595"/>
              </a:solidFill>
              <a:latin typeface="Arial"/>
              <a:cs typeface="Arial"/>
            </a:endParaRPr>
          </a:p>
        </p:txBody>
      </p:sp>
      <p:sp>
        <p:nvSpPr>
          <p:cNvPr id="14" name="Title 2">
            <a:extLst>
              <a:ext uri="{FF2B5EF4-FFF2-40B4-BE49-F238E27FC236}">
                <a16:creationId xmlns:a16="http://schemas.microsoft.com/office/drawing/2014/main" id="{FF1967E1-DDCA-4212-8C40-C3B19E3D5F33}"/>
              </a:ext>
            </a:extLst>
          </p:cNvPr>
          <p:cNvSpPr txBox="1">
            <a:spLocks/>
          </p:cNvSpPr>
          <p:nvPr/>
        </p:nvSpPr>
        <p:spPr>
          <a:xfrm>
            <a:off x="587309" y="25491"/>
            <a:ext cx="11880916" cy="916544"/>
          </a:xfrm>
          <a:prstGeom prst="rect">
            <a:avLst/>
          </a:prstGeom>
          <a:solidFill>
            <a:schemeClr val="bg1"/>
          </a:solidFill>
        </p:spPr>
        <p:txBody>
          <a:bodyPr vert="horz" wrap="square" lIns="180000" tIns="10800" rIns="108000" bIns="104400" rtlCol="0" anchor="t" anchorCtr="0">
            <a:spAutoFit/>
          </a:bodyPr>
          <a:lstStyle>
            <a:lvl1pPr algn="l" defTabSz="457200" rtl="0" eaLnBrk="1" latinLnBrk="0" hangingPunct="1">
              <a:spcBef>
                <a:spcPct val="0"/>
              </a:spcBef>
              <a:buNone/>
              <a:defRPr sz="3200" kern="1200">
                <a:ln>
                  <a:noFill/>
                </a:ln>
                <a:solidFill>
                  <a:srgbClr val="205595"/>
                </a:solidFill>
                <a:latin typeface="+mn-lt"/>
                <a:ea typeface="+mj-ea"/>
                <a:cs typeface="Arial"/>
              </a:defRPr>
            </a:lvl1pPr>
          </a:lstStyle>
          <a:p>
            <a:r>
              <a:rPr lang="fr-CH" err="1">
                <a:ea typeface="+mn-ea"/>
              </a:rPr>
              <a:t>School</a:t>
            </a:r>
            <a:r>
              <a:rPr lang="fr-CH">
                <a:ea typeface="+mn-ea"/>
              </a:rPr>
              <a:t> </a:t>
            </a:r>
            <a:r>
              <a:rPr lang="fr-CH" err="1">
                <a:ea typeface="+mn-ea"/>
              </a:rPr>
              <a:t>garden</a:t>
            </a:r>
            <a:r>
              <a:rPr lang="fr-CH">
                <a:ea typeface="+mn-ea"/>
              </a:rPr>
              <a:t> – Practices</a:t>
            </a:r>
          </a:p>
          <a:p>
            <a:endParaRPr lang="fr-CH" sz="2000" b="1">
              <a:ea typeface="+mn-ea"/>
            </a:endParaRPr>
          </a:p>
        </p:txBody>
      </p:sp>
      <p:pic>
        <p:nvPicPr>
          <p:cNvPr id="20" name="Picture 19">
            <a:extLst>
              <a:ext uri="{FF2B5EF4-FFF2-40B4-BE49-F238E27FC236}">
                <a16:creationId xmlns:a16="http://schemas.microsoft.com/office/drawing/2014/main" id="{D196810D-1381-4AD6-ADF4-D2BDF29DD3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6008" y="1240848"/>
            <a:ext cx="3008482" cy="5288625"/>
          </a:xfrm>
          <a:prstGeom prst="rect">
            <a:avLst/>
          </a:prstGeom>
        </p:spPr>
      </p:pic>
      <p:sp>
        <p:nvSpPr>
          <p:cNvPr id="19" name="Rounded Rectangle 15">
            <a:extLst>
              <a:ext uri="{FF2B5EF4-FFF2-40B4-BE49-F238E27FC236}">
                <a16:creationId xmlns:a16="http://schemas.microsoft.com/office/drawing/2014/main" id="{F996B642-050A-401D-8836-38F59280E8E9}"/>
              </a:ext>
            </a:extLst>
          </p:cNvPr>
          <p:cNvSpPr/>
          <p:nvPr/>
        </p:nvSpPr>
        <p:spPr>
          <a:xfrm>
            <a:off x="762491" y="3170081"/>
            <a:ext cx="10876395" cy="435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A school garden is a good place to pilot innovative and good land management practices.</a:t>
            </a:r>
            <a:endParaRPr lang="en-GB" sz="2000">
              <a:solidFill>
                <a:srgbClr val="FFFFFF"/>
              </a:solidFill>
              <a:latin typeface="Calibri"/>
            </a:endParaRPr>
          </a:p>
        </p:txBody>
      </p:sp>
      <p:sp>
        <p:nvSpPr>
          <p:cNvPr id="21" name="TextBox 20">
            <a:extLst>
              <a:ext uri="{FF2B5EF4-FFF2-40B4-BE49-F238E27FC236}">
                <a16:creationId xmlns:a16="http://schemas.microsoft.com/office/drawing/2014/main" id="{4B9277DA-CE46-4446-9D57-91AF91D48FD5}"/>
              </a:ext>
            </a:extLst>
          </p:cNvPr>
          <p:cNvSpPr txBox="1"/>
          <p:nvPr/>
        </p:nvSpPr>
        <p:spPr>
          <a:xfrm>
            <a:off x="106853" y="6529473"/>
            <a:ext cx="3241342"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Ethiopia</a:t>
            </a:r>
            <a:endParaRPr lang="fr-CH" sz="1600">
              <a:solidFill>
                <a:srgbClr val="205595"/>
              </a:solidFill>
              <a:latin typeface="Arial"/>
              <a:cs typeface="Arial"/>
            </a:endParaRPr>
          </a:p>
        </p:txBody>
      </p:sp>
      <p:sp>
        <p:nvSpPr>
          <p:cNvPr id="12" name="Rounded Rectangle 11"/>
          <p:cNvSpPr/>
          <p:nvPr/>
        </p:nvSpPr>
        <p:spPr>
          <a:xfrm>
            <a:off x="762491" y="3613722"/>
            <a:ext cx="10876395" cy="425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FFFF"/>
                </a:solidFill>
                <a:latin typeface="Calibri"/>
              </a:rPr>
              <a:t>Need for clear arrangements for the school garden: What? Who? When? How?</a:t>
            </a:r>
            <a:endParaRPr lang="en-GB" sz="2000">
              <a:solidFill>
                <a:srgbClr val="FFFFFF"/>
              </a:solidFill>
              <a:latin typeface="Calibri"/>
            </a:endParaRPr>
          </a:p>
        </p:txBody>
      </p:sp>
    </p:spTree>
    <p:extLst>
      <p:ext uri="{BB962C8B-B14F-4D97-AF65-F5344CB8AC3E}">
        <p14:creationId xmlns:p14="http://schemas.microsoft.com/office/powerpoint/2010/main" val="3617495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8AA1C-4124-4E04-90A5-9746D2210BFB}"/>
              </a:ext>
            </a:extLst>
          </p:cNvPr>
          <p:cNvSpPr/>
          <p:nvPr/>
        </p:nvSpPr>
        <p:spPr>
          <a:xfrm>
            <a:off x="514178" y="0"/>
            <a:ext cx="11677822" cy="130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3">
            <a:extLst>
              <a:ext uri="{FF2B5EF4-FFF2-40B4-BE49-F238E27FC236}">
                <a16:creationId xmlns:a16="http://schemas.microsoft.com/office/drawing/2014/main" id="{87A6F84B-39AF-4810-8C87-8D335E15180D}"/>
              </a:ext>
            </a:extLst>
          </p:cNvPr>
          <p:cNvSpPr>
            <a:spLocks noGrp="1"/>
          </p:cNvSpPr>
          <p:nvPr>
            <p:ph type="subTitle" idx="1"/>
          </p:nvPr>
        </p:nvSpPr>
        <p:spPr/>
        <p:txBody>
          <a:bodyPr/>
          <a:lstStyle/>
          <a:p>
            <a:endParaRPr lang="en-GB"/>
          </a:p>
        </p:txBody>
      </p:sp>
      <p:sp>
        <p:nvSpPr>
          <p:cNvPr id="15" name="Title 2"/>
          <p:cNvSpPr>
            <a:spLocks noGrp="1"/>
          </p:cNvSpPr>
          <p:nvPr>
            <p:ph type="title"/>
          </p:nvPr>
        </p:nvSpPr>
        <p:spPr>
          <a:xfrm>
            <a:off x="563919" y="139236"/>
            <a:ext cx="11504083" cy="608768"/>
          </a:xfrm>
          <a:solidFill>
            <a:schemeClr val="bg1"/>
          </a:solidFill>
        </p:spPr>
        <p:txBody>
          <a:bodyPr/>
          <a:lstStyle/>
          <a:p>
            <a:r>
              <a:rPr lang="fr-CH" sz="3200" err="1">
                <a:solidFill>
                  <a:srgbClr val="205595"/>
                </a:solidFill>
                <a:latin typeface="+mn-lt"/>
                <a:ea typeface="+mn-ea"/>
                <a:cs typeface="Arial"/>
              </a:rPr>
              <a:t>Menstrual</a:t>
            </a:r>
            <a:r>
              <a:rPr lang="fr-CH" sz="3200">
                <a:solidFill>
                  <a:srgbClr val="205595"/>
                </a:solidFill>
                <a:latin typeface="+mn-lt"/>
                <a:ea typeface="+mn-ea"/>
                <a:cs typeface="Arial"/>
              </a:rPr>
              <a:t> </a:t>
            </a:r>
            <a:r>
              <a:rPr lang="fr-CH" sz="3200" err="1">
                <a:solidFill>
                  <a:srgbClr val="205595"/>
                </a:solidFill>
                <a:latin typeface="+mn-lt"/>
                <a:ea typeface="+mn-ea"/>
                <a:cs typeface="Arial"/>
              </a:rPr>
              <a:t>Hygiene</a:t>
            </a:r>
            <a:r>
              <a:rPr lang="fr-CH" sz="3200">
                <a:solidFill>
                  <a:srgbClr val="205595"/>
                </a:solidFill>
                <a:latin typeface="+mn-lt"/>
                <a:ea typeface="+mn-ea"/>
                <a:cs typeface="Arial"/>
              </a:rPr>
              <a:t> </a:t>
            </a:r>
            <a:r>
              <a:rPr lang="fr-CH">
                <a:ea typeface="+mn-ea"/>
              </a:rPr>
              <a:t>M</a:t>
            </a:r>
            <a:r>
              <a:rPr lang="fr-CH" sz="3200">
                <a:solidFill>
                  <a:srgbClr val="205595"/>
                </a:solidFill>
                <a:latin typeface="+mn-lt"/>
                <a:ea typeface="+mn-ea"/>
                <a:cs typeface="Arial"/>
              </a:rPr>
              <a:t>anagement</a:t>
            </a:r>
          </a:p>
        </p:txBody>
      </p:sp>
      <p:pic>
        <p:nvPicPr>
          <p:cNvPr id="10" name="Picture 9">
            <a:extLst>
              <a:ext uri="{FF2B5EF4-FFF2-40B4-BE49-F238E27FC236}">
                <a16:creationId xmlns:a16="http://schemas.microsoft.com/office/drawing/2014/main" id="{964577F3-B46E-4671-9D81-B8D345A250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38"/>
          <a:stretch/>
        </p:blipFill>
        <p:spPr>
          <a:xfrm>
            <a:off x="5704555" y="985616"/>
            <a:ext cx="5932569" cy="3267075"/>
          </a:xfrm>
          <a:prstGeom prst="rect">
            <a:avLst/>
          </a:prstGeom>
        </p:spPr>
      </p:pic>
      <p:pic>
        <p:nvPicPr>
          <p:cNvPr id="13" name="Picture 3" descr="D:\Share for you\New folder\DSC08917.JPG">
            <a:extLst>
              <a:ext uri="{FF2B5EF4-FFF2-40B4-BE49-F238E27FC236}">
                <a16:creationId xmlns:a16="http://schemas.microsoft.com/office/drawing/2014/main" id="{CBFC868D-209A-4D9D-AA5F-442D3EF4184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443" r="-1377"/>
          <a:stretch/>
        </p:blipFill>
        <p:spPr bwMode="auto">
          <a:xfrm>
            <a:off x="500310" y="3825703"/>
            <a:ext cx="10935980" cy="3032297"/>
          </a:xfrm>
          <a:prstGeom prst="rect">
            <a:avLst/>
          </a:prstGeom>
          <a:noFill/>
        </p:spPr>
      </p:pic>
      <p:pic>
        <p:nvPicPr>
          <p:cNvPr id="11" name="Picture 10" descr="20140814_114135.jpg">
            <a:extLst>
              <a:ext uri="{FF2B5EF4-FFF2-40B4-BE49-F238E27FC236}">
                <a16:creationId xmlns:a16="http://schemas.microsoft.com/office/drawing/2014/main" id="{48E83E11-6913-4CBF-898E-6ED3E21137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310" y="901248"/>
            <a:ext cx="5000873" cy="3441784"/>
          </a:xfrm>
          <a:prstGeom prst="rect">
            <a:avLst/>
          </a:prstGeom>
        </p:spPr>
      </p:pic>
      <p:sp>
        <p:nvSpPr>
          <p:cNvPr id="12" name="Rounded Rectangle 11">
            <a:extLst>
              <a:ext uri="{FF2B5EF4-FFF2-40B4-BE49-F238E27FC236}">
                <a16:creationId xmlns:a16="http://schemas.microsoft.com/office/drawing/2014/main" id="{84813ECE-555D-4957-BB96-D89FB4E638FE}"/>
              </a:ext>
            </a:extLst>
          </p:cNvPr>
          <p:cNvSpPr/>
          <p:nvPr/>
        </p:nvSpPr>
        <p:spPr>
          <a:xfrm>
            <a:off x="500310" y="3825703"/>
            <a:ext cx="11267016" cy="754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a:t>The first step is to change teachers and </a:t>
            </a:r>
            <a:r>
              <a:rPr lang="en-US" sz="2000" err="1"/>
              <a:t>boys’mind</a:t>
            </a:r>
            <a:r>
              <a:rPr lang="en-US" sz="2000"/>
              <a:t> and breaking the taboos!</a:t>
            </a:r>
          </a:p>
          <a:p>
            <a:pPr algn="ctr">
              <a:spcBef>
                <a:spcPts val="600"/>
              </a:spcBef>
            </a:pPr>
            <a:r>
              <a:rPr lang="en-US" sz="2000"/>
              <a:t>There is a need for enabling environment.</a:t>
            </a:r>
          </a:p>
        </p:txBody>
      </p:sp>
      <p:sp>
        <p:nvSpPr>
          <p:cNvPr id="8" name="TextBox 7"/>
          <p:cNvSpPr txBox="1"/>
          <p:nvPr/>
        </p:nvSpPr>
        <p:spPr>
          <a:xfrm>
            <a:off x="8275154" y="499213"/>
            <a:ext cx="3854847" cy="338554"/>
          </a:xfrm>
          <a:prstGeom prst="rect">
            <a:avLst/>
          </a:prstGeom>
          <a:noFill/>
        </p:spPr>
        <p:txBody>
          <a:bodyPr wrap="square" rtlCol="0">
            <a:spAutoFit/>
          </a:bodyPr>
          <a:lstStyle/>
          <a:p>
            <a:pPr>
              <a:defRPr/>
            </a:pPr>
            <a:r>
              <a:rPr lang="fr-CH" sz="1600">
                <a:solidFill>
                  <a:srgbClr val="205595"/>
                </a:solidFill>
                <a:latin typeface="Arial"/>
                <a:cs typeface="Arial"/>
              </a:rPr>
              <a:t>SRC, </a:t>
            </a:r>
            <a:r>
              <a:rPr lang="fr-CH" sz="1600" err="1">
                <a:solidFill>
                  <a:srgbClr val="205595"/>
                </a:solidFill>
                <a:latin typeface="Arial"/>
                <a:cs typeface="Arial"/>
              </a:rPr>
              <a:t>Nepal</a:t>
            </a:r>
            <a:endParaRPr lang="fr-CH" sz="1600">
              <a:solidFill>
                <a:srgbClr val="205595"/>
              </a:solidFill>
              <a:latin typeface="Arial"/>
              <a:cs typeface="Arial"/>
            </a:endParaRPr>
          </a:p>
        </p:txBody>
      </p:sp>
    </p:spTree>
    <p:extLst>
      <p:ext uri="{BB962C8B-B14F-4D97-AF65-F5344CB8AC3E}">
        <p14:creationId xmlns:p14="http://schemas.microsoft.com/office/powerpoint/2010/main" val="1822851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kitchen, refrigerator, hanging, covered&#10;&#10;Description automatically generated">
            <a:extLst>
              <a:ext uri="{FF2B5EF4-FFF2-40B4-BE49-F238E27FC236}">
                <a16:creationId xmlns:a16="http://schemas.microsoft.com/office/drawing/2014/main" id="{2C278137-631A-4511-9E36-B266D064B6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896"/>
          <a:stretch/>
        </p:blipFill>
        <p:spPr>
          <a:xfrm rot="10800000">
            <a:off x="515600" y="1390658"/>
            <a:ext cx="3969129" cy="3833430"/>
          </a:xfrm>
          <a:prstGeom prst="rect">
            <a:avLst/>
          </a:prstGeom>
        </p:spPr>
      </p:pic>
      <p:sp>
        <p:nvSpPr>
          <p:cNvPr id="15" name="Title 2"/>
          <p:cNvSpPr>
            <a:spLocks noGrp="1"/>
          </p:cNvSpPr>
          <p:nvPr>
            <p:ph type="title"/>
          </p:nvPr>
        </p:nvSpPr>
        <p:spPr>
          <a:xfrm>
            <a:off x="515600" y="-32778"/>
            <a:ext cx="11847850" cy="1101210"/>
          </a:xfrm>
          <a:solidFill>
            <a:schemeClr val="bg1"/>
          </a:solidFill>
        </p:spPr>
        <p:txBody>
          <a:bodyPr/>
          <a:lstStyle/>
          <a:p>
            <a:r>
              <a:rPr lang="fr-CH" sz="3200">
                <a:solidFill>
                  <a:srgbClr val="205595"/>
                </a:solidFill>
                <a:latin typeface="+mn-lt"/>
                <a:ea typeface="+mn-ea"/>
                <a:cs typeface="Arial"/>
              </a:rPr>
              <a:t>Solid Waste </a:t>
            </a:r>
            <a:r>
              <a:rPr lang="fr-CH">
                <a:ea typeface="+mn-ea"/>
              </a:rPr>
              <a:t>M</a:t>
            </a:r>
            <a:r>
              <a:rPr lang="fr-CH" sz="3200">
                <a:solidFill>
                  <a:srgbClr val="205595"/>
                </a:solidFill>
                <a:latin typeface="+mn-lt"/>
                <a:ea typeface="+mn-ea"/>
                <a:cs typeface="Arial"/>
              </a:rPr>
              <a:t>anagement</a:t>
            </a:r>
            <a:br>
              <a:rPr lang="fr-CH" sz="3200" b="1">
                <a:solidFill>
                  <a:srgbClr val="205595"/>
                </a:solidFill>
                <a:latin typeface="+mn-lt"/>
                <a:ea typeface="+mn-ea"/>
                <a:cs typeface="Arial"/>
              </a:rPr>
            </a:br>
            <a:endParaRPr lang="fr-CH" sz="3200" b="1">
              <a:solidFill>
                <a:srgbClr val="205595"/>
              </a:solidFill>
              <a:latin typeface="+mn-lt"/>
              <a:ea typeface="+mn-ea"/>
              <a:cs typeface="Arial"/>
            </a:endParaRPr>
          </a:p>
        </p:txBody>
      </p:sp>
      <p:pic>
        <p:nvPicPr>
          <p:cNvPr id="11" name="Picture 10" descr="A picture containing outdoor, grass, rock, standing&#10;&#10;Description automatically generated">
            <a:extLst>
              <a:ext uri="{FF2B5EF4-FFF2-40B4-BE49-F238E27FC236}">
                <a16:creationId xmlns:a16="http://schemas.microsoft.com/office/drawing/2014/main" id="{4297B58E-8B43-4ED4-82AC-2BB99FB61D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808204" y="1282634"/>
            <a:ext cx="3833430" cy="396913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73933" y="1271036"/>
            <a:ext cx="3489517" cy="3826429"/>
          </a:xfrm>
          <a:prstGeom prst="rect">
            <a:avLst/>
          </a:prstGeom>
        </p:spPr>
      </p:pic>
      <p:sp>
        <p:nvSpPr>
          <p:cNvPr id="8" name="TextBox 7"/>
          <p:cNvSpPr txBox="1"/>
          <p:nvPr/>
        </p:nvSpPr>
        <p:spPr>
          <a:xfrm>
            <a:off x="8899301" y="832539"/>
            <a:ext cx="1719390"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SRC, </a:t>
            </a:r>
            <a:r>
              <a:rPr lang="fr-CH" sz="1600" err="1">
                <a:solidFill>
                  <a:srgbClr val="205595"/>
                </a:solidFill>
                <a:latin typeface="Arial"/>
                <a:cs typeface="Arial"/>
              </a:rPr>
              <a:t>Nepal</a:t>
            </a:r>
            <a:endParaRPr lang="fr-CH" sz="1600">
              <a:solidFill>
                <a:srgbClr val="205595"/>
              </a:solidFill>
              <a:latin typeface="Arial"/>
              <a:cs typeface="Arial"/>
            </a:endParaRPr>
          </a:p>
        </p:txBody>
      </p:sp>
      <p:sp>
        <p:nvSpPr>
          <p:cNvPr id="16" name="TextBox 15">
            <a:extLst>
              <a:ext uri="{FF2B5EF4-FFF2-40B4-BE49-F238E27FC236}">
                <a16:creationId xmlns:a16="http://schemas.microsoft.com/office/drawing/2014/main" id="{DC2AC3BC-B2C5-4DE1-B0BA-695256272846}"/>
              </a:ext>
            </a:extLst>
          </p:cNvPr>
          <p:cNvSpPr txBox="1"/>
          <p:nvPr/>
        </p:nvSpPr>
        <p:spPr>
          <a:xfrm>
            <a:off x="4834259" y="920196"/>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Kenya</a:t>
            </a:r>
          </a:p>
        </p:txBody>
      </p:sp>
      <p:sp>
        <p:nvSpPr>
          <p:cNvPr id="19" name="Rounded Rectangle 11">
            <a:extLst>
              <a:ext uri="{FF2B5EF4-FFF2-40B4-BE49-F238E27FC236}">
                <a16:creationId xmlns:a16="http://schemas.microsoft.com/office/drawing/2014/main" id="{F0A81598-CAF6-40AD-93CC-F58600969B7B}"/>
              </a:ext>
            </a:extLst>
          </p:cNvPr>
          <p:cNvSpPr/>
          <p:nvPr/>
        </p:nvSpPr>
        <p:spPr>
          <a:xfrm>
            <a:off x="771525" y="5010772"/>
            <a:ext cx="11267016" cy="1071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err="1"/>
              <a:t>Insfrastructure</a:t>
            </a:r>
            <a:r>
              <a:rPr lang="en-US" sz="2000"/>
              <a:t> and services need to be there… but safe management of solid waste is more than that!</a:t>
            </a:r>
          </a:p>
          <a:p>
            <a:pPr algn="ctr">
              <a:spcBef>
                <a:spcPts val="600"/>
              </a:spcBef>
            </a:pPr>
            <a:r>
              <a:rPr lang="en-US" sz="2000"/>
              <a:t>Think 3R: Reduce, Reuse, Recycle (and above all, NOT BURNING PLASTIC WASTE!). </a:t>
            </a:r>
          </a:p>
        </p:txBody>
      </p:sp>
      <p:sp>
        <p:nvSpPr>
          <p:cNvPr id="13" name="TextBox 12">
            <a:extLst>
              <a:ext uri="{FF2B5EF4-FFF2-40B4-BE49-F238E27FC236}">
                <a16:creationId xmlns:a16="http://schemas.microsoft.com/office/drawing/2014/main" id="{B5140492-4A64-4D41-A559-A172AB82F26F}"/>
              </a:ext>
            </a:extLst>
          </p:cNvPr>
          <p:cNvSpPr txBox="1"/>
          <p:nvPr/>
        </p:nvSpPr>
        <p:spPr>
          <a:xfrm>
            <a:off x="651725" y="903319"/>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EAWAG, </a:t>
            </a:r>
            <a:r>
              <a:rPr lang="fr-CH" sz="1600" err="1">
                <a:solidFill>
                  <a:srgbClr val="205595"/>
                </a:solidFill>
                <a:latin typeface="Arial"/>
                <a:cs typeface="Arial"/>
              </a:rPr>
              <a:t>Peru</a:t>
            </a:r>
            <a:endParaRPr lang="fr-CH" sz="1600">
              <a:solidFill>
                <a:srgbClr val="205595"/>
              </a:solidFill>
              <a:latin typeface="Arial"/>
              <a:cs typeface="Arial"/>
            </a:endParaRPr>
          </a:p>
        </p:txBody>
      </p:sp>
    </p:spTree>
    <p:extLst>
      <p:ext uri="{BB962C8B-B14F-4D97-AF65-F5344CB8AC3E}">
        <p14:creationId xmlns:p14="http://schemas.microsoft.com/office/powerpoint/2010/main" val="1385310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p:cNvSpPr>
            <a:spLocks noGrp="1"/>
          </p:cNvSpPr>
          <p:nvPr>
            <p:ph type="title"/>
          </p:nvPr>
        </p:nvSpPr>
        <p:spPr>
          <a:xfrm>
            <a:off x="525125" y="9524"/>
            <a:ext cx="11847850" cy="1046685"/>
          </a:xfrm>
          <a:solidFill>
            <a:schemeClr val="bg1"/>
          </a:solidFill>
        </p:spPr>
        <p:txBody>
          <a:bodyPr/>
          <a:lstStyle/>
          <a:p>
            <a:r>
              <a:rPr lang="fr-CH">
                <a:ea typeface="+mn-ea"/>
              </a:rPr>
              <a:t>Solid W</a:t>
            </a:r>
            <a:r>
              <a:rPr lang="fr-CH" sz="3200">
                <a:solidFill>
                  <a:srgbClr val="205595"/>
                </a:solidFill>
                <a:latin typeface="+mn-lt"/>
                <a:ea typeface="+mn-ea"/>
                <a:cs typeface="Arial"/>
              </a:rPr>
              <a:t>aste </a:t>
            </a:r>
            <a:r>
              <a:rPr lang="fr-CH">
                <a:ea typeface="+mn-ea"/>
              </a:rPr>
              <a:t>M</a:t>
            </a:r>
            <a:r>
              <a:rPr lang="fr-CH" sz="3200">
                <a:solidFill>
                  <a:srgbClr val="205595"/>
                </a:solidFill>
                <a:latin typeface="+mn-lt"/>
                <a:ea typeface="+mn-ea"/>
                <a:cs typeface="Arial"/>
              </a:rPr>
              <a:t>anagement</a:t>
            </a:r>
            <a:endParaRPr lang="fr-CH" sz="3200" b="1">
              <a:solidFill>
                <a:srgbClr val="205595"/>
              </a:solidFill>
              <a:latin typeface="+mn-lt"/>
              <a:ea typeface="+mn-ea"/>
              <a:cs typeface="Arial"/>
            </a:endParaRPr>
          </a:p>
        </p:txBody>
      </p:sp>
      <p:pic>
        <p:nvPicPr>
          <p:cNvPr id="5" name="Picture 4" descr="A close up of a fence&#10;&#10;Description automatically generated">
            <a:extLst>
              <a:ext uri="{FF2B5EF4-FFF2-40B4-BE49-F238E27FC236}">
                <a16:creationId xmlns:a16="http://schemas.microsoft.com/office/drawing/2014/main" id="{A8FDC728-4467-4CCA-A461-BC7E030E8D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57402"/>
            <a:ext cx="3814500" cy="2994772"/>
          </a:xfrm>
          <a:prstGeom prst="rect">
            <a:avLst/>
          </a:prstGeom>
        </p:spPr>
      </p:pic>
      <p:pic>
        <p:nvPicPr>
          <p:cNvPr id="13" name="Picture 12" descr="A close up of a rock&#10;&#10;Description automatically generated">
            <a:extLst>
              <a:ext uri="{FF2B5EF4-FFF2-40B4-BE49-F238E27FC236}">
                <a16:creationId xmlns:a16="http://schemas.microsoft.com/office/drawing/2014/main" id="{DB63A7C1-38DF-452D-A9B9-F29852BE6D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11242" y="1056210"/>
            <a:ext cx="4494955" cy="2995964"/>
          </a:xfrm>
          <a:prstGeom prst="rect">
            <a:avLst/>
          </a:prstGeom>
        </p:spPr>
      </p:pic>
      <p:sp>
        <p:nvSpPr>
          <p:cNvPr id="14" name="TextBox 13">
            <a:extLst>
              <a:ext uri="{FF2B5EF4-FFF2-40B4-BE49-F238E27FC236}">
                <a16:creationId xmlns:a16="http://schemas.microsoft.com/office/drawing/2014/main" id="{F202DCC2-1390-4821-9C05-C694719AB3CB}"/>
              </a:ext>
            </a:extLst>
          </p:cNvPr>
          <p:cNvSpPr txBox="1"/>
          <p:nvPr/>
        </p:nvSpPr>
        <p:spPr>
          <a:xfrm>
            <a:off x="522733" y="6519446"/>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Cambodia</a:t>
            </a:r>
            <a:endParaRPr lang="fr-CH" sz="1600">
              <a:solidFill>
                <a:srgbClr val="205595"/>
              </a:solidFill>
              <a:latin typeface="Arial"/>
              <a:cs typeface="Arial"/>
            </a:endParaRPr>
          </a:p>
        </p:txBody>
      </p:sp>
      <p:sp>
        <p:nvSpPr>
          <p:cNvPr id="17" name="TextBox 16">
            <a:extLst>
              <a:ext uri="{FF2B5EF4-FFF2-40B4-BE49-F238E27FC236}">
                <a16:creationId xmlns:a16="http://schemas.microsoft.com/office/drawing/2014/main" id="{FB0B2142-FDBD-4A79-8EC5-9174F4EFF452}"/>
              </a:ext>
            </a:extLst>
          </p:cNvPr>
          <p:cNvSpPr txBox="1"/>
          <p:nvPr/>
        </p:nvSpPr>
        <p:spPr>
          <a:xfrm>
            <a:off x="4029375" y="619305"/>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Cambodia</a:t>
            </a:r>
            <a:endParaRPr lang="fr-CH" sz="1600">
              <a:solidFill>
                <a:srgbClr val="205595"/>
              </a:solidFill>
              <a:latin typeface="Arial"/>
              <a:cs typeface="Arial"/>
            </a:endParaRPr>
          </a:p>
        </p:txBody>
      </p:sp>
      <p:sp>
        <p:nvSpPr>
          <p:cNvPr id="19" name="Rounded Rectangle 11">
            <a:extLst>
              <a:ext uri="{FF2B5EF4-FFF2-40B4-BE49-F238E27FC236}">
                <a16:creationId xmlns:a16="http://schemas.microsoft.com/office/drawing/2014/main" id="{F0A81598-CAF6-40AD-93CC-F58600969B7B}"/>
              </a:ext>
            </a:extLst>
          </p:cNvPr>
          <p:cNvSpPr/>
          <p:nvPr/>
        </p:nvSpPr>
        <p:spPr>
          <a:xfrm>
            <a:off x="614416" y="681648"/>
            <a:ext cx="2461293" cy="439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a:t>Recycling </a:t>
            </a:r>
          </a:p>
        </p:txBody>
      </p:sp>
      <p:pic>
        <p:nvPicPr>
          <p:cNvPr id="18" name="Picture 17" descr="A group of people posing for the camera&#10;&#10;Description automatically generated">
            <a:extLst>
              <a:ext uri="{FF2B5EF4-FFF2-40B4-BE49-F238E27FC236}">
                <a16:creationId xmlns:a16="http://schemas.microsoft.com/office/drawing/2014/main" id="{D492C986-1182-4E43-BF35-1271963254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67" t="-590"/>
          <a:stretch/>
        </p:blipFill>
        <p:spPr>
          <a:xfrm>
            <a:off x="-1099064" y="4173947"/>
            <a:ext cx="4894710" cy="3244768"/>
          </a:xfrm>
          <a:prstGeom prst="rect">
            <a:avLst/>
          </a:prstGeom>
        </p:spPr>
      </p:pic>
      <p:pic>
        <p:nvPicPr>
          <p:cNvPr id="7" name="Picture 6" descr="A picture containing table, sitting, food, holding&#10;&#10;Description automatically generated">
            <a:extLst>
              <a:ext uri="{FF2B5EF4-FFF2-40B4-BE49-F238E27FC236}">
                <a16:creationId xmlns:a16="http://schemas.microsoft.com/office/drawing/2014/main" id="{B336B2A3-37C7-47E0-BF99-F65F16A97F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94"/>
          <a:stretch/>
        </p:blipFill>
        <p:spPr>
          <a:xfrm>
            <a:off x="6096000" y="4173947"/>
            <a:ext cx="2310198" cy="4798037"/>
          </a:xfrm>
          <a:prstGeom prst="rect">
            <a:avLst/>
          </a:prstGeom>
        </p:spPr>
      </p:pic>
      <p:pic>
        <p:nvPicPr>
          <p:cNvPr id="10" name="Picture 9" descr="A variety of green grass&#10;&#10;Description automatically generated">
            <a:extLst>
              <a:ext uri="{FF2B5EF4-FFF2-40B4-BE49-F238E27FC236}">
                <a16:creationId xmlns:a16="http://schemas.microsoft.com/office/drawing/2014/main" id="{D7558D2A-D585-45E8-8014-1BF7A33639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4537" y="4192801"/>
            <a:ext cx="2052607" cy="3443817"/>
          </a:xfrm>
          <a:prstGeom prst="rect">
            <a:avLst/>
          </a:prstGeom>
        </p:spPr>
      </p:pic>
      <p:pic>
        <p:nvPicPr>
          <p:cNvPr id="21" name="Picture 20">
            <a:extLst>
              <a:ext uri="{FF2B5EF4-FFF2-40B4-BE49-F238E27FC236}">
                <a16:creationId xmlns:a16="http://schemas.microsoft.com/office/drawing/2014/main" id="{529BAFF8-BBCA-4D1B-9F09-0368F73C071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682087" y="1056303"/>
            <a:ext cx="3355942" cy="2995677"/>
          </a:xfrm>
          <a:prstGeom prst="rect">
            <a:avLst/>
          </a:prstGeom>
        </p:spPr>
      </p:pic>
      <p:pic>
        <p:nvPicPr>
          <p:cNvPr id="23" name="Picture 22" descr="A close up of a flower garden&#10;&#10;Description automatically generated">
            <a:extLst>
              <a:ext uri="{FF2B5EF4-FFF2-40B4-BE49-F238E27FC236}">
                <a16:creationId xmlns:a16="http://schemas.microsoft.com/office/drawing/2014/main" id="{306AE3E6-31D0-4582-B687-5093850E89B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3014"/>
          <a:stretch/>
        </p:blipFill>
        <p:spPr>
          <a:xfrm>
            <a:off x="8641644" y="4087116"/>
            <a:ext cx="3396385" cy="3256985"/>
          </a:xfrm>
          <a:prstGeom prst="rect">
            <a:avLst/>
          </a:prstGeom>
        </p:spPr>
      </p:pic>
    </p:spTree>
    <p:extLst>
      <p:ext uri="{BB962C8B-B14F-4D97-AF65-F5344CB8AC3E}">
        <p14:creationId xmlns:p14="http://schemas.microsoft.com/office/powerpoint/2010/main" val="1071929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p:cNvSpPr>
            <a:spLocks noGrp="1"/>
          </p:cNvSpPr>
          <p:nvPr>
            <p:ph type="title"/>
          </p:nvPr>
        </p:nvSpPr>
        <p:spPr>
          <a:xfrm>
            <a:off x="525125" y="9525"/>
            <a:ext cx="11847850" cy="1355610"/>
          </a:xfrm>
          <a:solidFill>
            <a:schemeClr val="bg1"/>
          </a:solidFill>
        </p:spPr>
        <p:txBody>
          <a:bodyPr/>
          <a:lstStyle/>
          <a:p>
            <a:r>
              <a:rPr lang="fr-CH">
                <a:ea typeface="+mn-ea"/>
              </a:rPr>
              <a:t>Solid W</a:t>
            </a:r>
            <a:r>
              <a:rPr lang="fr-CH" sz="3200">
                <a:solidFill>
                  <a:srgbClr val="205595"/>
                </a:solidFill>
                <a:latin typeface="+mn-lt"/>
                <a:ea typeface="+mn-ea"/>
                <a:cs typeface="Arial"/>
              </a:rPr>
              <a:t>aste </a:t>
            </a:r>
            <a:r>
              <a:rPr lang="fr-CH">
                <a:ea typeface="+mn-ea"/>
              </a:rPr>
              <a:t>M</a:t>
            </a:r>
            <a:r>
              <a:rPr lang="fr-CH" sz="3200">
                <a:solidFill>
                  <a:srgbClr val="205595"/>
                </a:solidFill>
                <a:latin typeface="+mn-lt"/>
                <a:ea typeface="+mn-ea"/>
                <a:cs typeface="Arial"/>
              </a:rPr>
              <a:t>anagement</a:t>
            </a:r>
            <a:endParaRPr lang="fr-CH" sz="3200" b="1">
              <a:solidFill>
                <a:srgbClr val="205595"/>
              </a:solidFill>
              <a:latin typeface="+mn-lt"/>
              <a:ea typeface="+mn-ea"/>
              <a:cs typeface="Arial"/>
            </a:endParaRPr>
          </a:p>
        </p:txBody>
      </p:sp>
      <p:sp>
        <p:nvSpPr>
          <p:cNvPr id="17" name="TextBox 16">
            <a:extLst>
              <a:ext uri="{FF2B5EF4-FFF2-40B4-BE49-F238E27FC236}">
                <a16:creationId xmlns:a16="http://schemas.microsoft.com/office/drawing/2014/main" id="{FB0B2142-FDBD-4A79-8EC5-9174F4EFF452}"/>
              </a:ext>
            </a:extLst>
          </p:cNvPr>
          <p:cNvSpPr txBox="1"/>
          <p:nvPr/>
        </p:nvSpPr>
        <p:spPr>
          <a:xfrm>
            <a:off x="4029375" y="619305"/>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Cambodia</a:t>
            </a:r>
            <a:endParaRPr lang="fr-CH" sz="1600">
              <a:solidFill>
                <a:srgbClr val="205595"/>
              </a:solidFill>
              <a:latin typeface="Arial"/>
              <a:cs typeface="Arial"/>
            </a:endParaRPr>
          </a:p>
        </p:txBody>
      </p:sp>
      <p:sp>
        <p:nvSpPr>
          <p:cNvPr id="19" name="Rounded Rectangle 11">
            <a:extLst>
              <a:ext uri="{FF2B5EF4-FFF2-40B4-BE49-F238E27FC236}">
                <a16:creationId xmlns:a16="http://schemas.microsoft.com/office/drawing/2014/main" id="{F0A81598-CAF6-40AD-93CC-F58600969B7B}"/>
              </a:ext>
            </a:extLst>
          </p:cNvPr>
          <p:cNvSpPr/>
          <p:nvPr/>
        </p:nvSpPr>
        <p:spPr>
          <a:xfrm>
            <a:off x="614416" y="681648"/>
            <a:ext cx="2461293" cy="439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a:t>Reusing </a:t>
            </a:r>
          </a:p>
        </p:txBody>
      </p:sp>
      <p:pic>
        <p:nvPicPr>
          <p:cNvPr id="16" name="Picture 15">
            <a:extLst>
              <a:ext uri="{FF2B5EF4-FFF2-40B4-BE49-F238E27FC236}">
                <a16:creationId xmlns:a16="http://schemas.microsoft.com/office/drawing/2014/main" id="{23EBE442-3E62-4738-A919-6891D662B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65135"/>
            <a:ext cx="9144000" cy="5143500"/>
          </a:xfrm>
          <a:prstGeom prst="rect">
            <a:avLst/>
          </a:prstGeom>
        </p:spPr>
      </p:pic>
    </p:spTree>
    <p:extLst>
      <p:ext uri="{BB962C8B-B14F-4D97-AF65-F5344CB8AC3E}">
        <p14:creationId xmlns:p14="http://schemas.microsoft.com/office/powerpoint/2010/main" val="1644529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in a garden&#10;&#10;Description automatically generated">
            <a:extLst>
              <a:ext uri="{FF2B5EF4-FFF2-40B4-BE49-F238E27FC236}">
                <a16:creationId xmlns:a16="http://schemas.microsoft.com/office/drawing/2014/main" id="{A9D96C40-4CE3-4A0F-99A8-1B9329456B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7770" y="4238187"/>
            <a:ext cx="4075468" cy="2619813"/>
          </a:xfrm>
          <a:prstGeom prst="rect">
            <a:avLst/>
          </a:prstGeom>
        </p:spPr>
      </p:pic>
      <p:sp>
        <p:nvSpPr>
          <p:cNvPr id="4" name="Subtitle 3">
            <a:extLst>
              <a:ext uri="{FF2B5EF4-FFF2-40B4-BE49-F238E27FC236}">
                <a16:creationId xmlns:a16="http://schemas.microsoft.com/office/drawing/2014/main" id="{548819D6-A90F-42D7-BDE7-FF73F3126EBF}"/>
              </a:ext>
            </a:extLst>
          </p:cNvPr>
          <p:cNvSpPr>
            <a:spLocks noGrp="1"/>
          </p:cNvSpPr>
          <p:nvPr>
            <p:ph type="subTitle" idx="1"/>
          </p:nvPr>
        </p:nvSpPr>
        <p:spPr>
          <a:xfrm>
            <a:off x="2122903" y="1558439"/>
            <a:ext cx="1216025" cy="394938"/>
          </a:xfrm>
        </p:spPr>
        <p:txBody>
          <a:bodyPr/>
          <a:lstStyle/>
          <a:p>
            <a:r>
              <a:rPr lang="en-US"/>
              <a:t>Before</a:t>
            </a:r>
            <a:endParaRPr lang="en-GB"/>
          </a:p>
        </p:txBody>
      </p:sp>
      <p:sp>
        <p:nvSpPr>
          <p:cNvPr id="15" name="Title 2"/>
          <p:cNvSpPr>
            <a:spLocks noGrp="1"/>
          </p:cNvSpPr>
          <p:nvPr>
            <p:ph type="title"/>
          </p:nvPr>
        </p:nvSpPr>
        <p:spPr>
          <a:xfrm>
            <a:off x="514350" y="-3"/>
            <a:ext cx="11664853" cy="1662547"/>
          </a:xfrm>
          <a:solidFill>
            <a:schemeClr val="bg1"/>
          </a:solidFill>
        </p:spPr>
        <p:txBody>
          <a:bodyPr/>
          <a:lstStyle/>
          <a:p>
            <a:r>
              <a:rPr lang="fr-CH" sz="3200">
                <a:solidFill>
                  <a:srgbClr val="205595"/>
                </a:solidFill>
                <a:latin typeface="+mn-lt"/>
                <a:ea typeface="+mn-ea"/>
                <a:cs typeface="Arial"/>
              </a:rPr>
              <a:t>Solid Waste </a:t>
            </a:r>
            <a:r>
              <a:rPr lang="fr-CH">
                <a:ea typeface="+mn-ea"/>
              </a:rPr>
              <a:t>M</a:t>
            </a:r>
            <a:r>
              <a:rPr lang="fr-CH" sz="3200">
                <a:solidFill>
                  <a:srgbClr val="205595"/>
                </a:solidFill>
                <a:latin typeface="+mn-lt"/>
                <a:ea typeface="+mn-ea"/>
                <a:cs typeface="Arial"/>
              </a:rPr>
              <a:t>anagement </a:t>
            </a:r>
          </a:p>
        </p:txBody>
      </p:sp>
      <p:pic>
        <p:nvPicPr>
          <p:cNvPr id="9" name="Picture 8">
            <a:extLst>
              <a:ext uri="{FF2B5EF4-FFF2-40B4-BE49-F238E27FC236}">
                <a16:creationId xmlns:a16="http://schemas.microsoft.com/office/drawing/2014/main" id="{CE3234F2-45A1-4CE0-9937-856F8520F1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291" y="984896"/>
            <a:ext cx="4075469" cy="3118925"/>
          </a:xfrm>
          <a:prstGeom prst="rect">
            <a:avLst/>
          </a:prstGeom>
        </p:spPr>
      </p:pic>
      <p:sp>
        <p:nvSpPr>
          <p:cNvPr id="12" name="Arrow: Right 11">
            <a:extLst>
              <a:ext uri="{FF2B5EF4-FFF2-40B4-BE49-F238E27FC236}">
                <a16:creationId xmlns:a16="http://schemas.microsoft.com/office/drawing/2014/main" id="{958129EF-3F35-4747-9D0E-C9BE60E857A0}"/>
              </a:ext>
            </a:extLst>
          </p:cNvPr>
          <p:cNvSpPr/>
          <p:nvPr/>
        </p:nvSpPr>
        <p:spPr>
          <a:xfrm rot="5400000">
            <a:off x="2485579" y="3778345"/>
            <a:ext cx="992232" cy="391226"/>
          </a:xfrm>
          <a:prstGeom prst="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B2E3B67C-1161-4530-8AFF-7C6F185891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7754" y="859117"/>
            <a:ext cx="4293010" cy="3219758"/>
          </a:xfrm>
          <a:prstGeom prst="rect">
            <a:avLst/>
          </a:prstGeom>
        </p:spPr>
      </p:pic>
      <p:sp>
        <p:nvSpPr>
          <p:cNvPr id="16" name="Subtitle 3">
            <a:extLst>
              <a:ext uri="{FF2B5EF4-FFF2-40B4-BE49-F238E27FC236}">
                <a16:creationId xmlns:a16="http://schemas.microsoft.com/office/drawing/2014/main" id="{5B99FE88-9BAB-46F3-BBA2-EC8784412F38}"/>
              </a:ext>
            </a:extLst>
          </p:cNvPr>
          <p:cNvSpPr txBox="1">
            <a:spLocks/>
          </p:cNvSpPr>
          <p:nvPr/>
        </p:nvSpPr>
        <p:spPr>
          <a:xfrm>
            <a:off x="5179693" y="1520076"/>
            <a:ext cx="2615797" cy="394938"/>
          </a:xfrm>
          <a:prstGeom prst="rect">
            <a:avLst/>
          </a:prstGeom>
        </p:spPr>
        <p:txBody>
          <a:bodyPr lIns="0" tIns="0" rIns="0" bIns="0"/>
          <a:lstStyle>
            <a:lvl1pPr marL="0" indent="0" algn="l" defTabSz="457200" rtl="0" eaLnBrk="1" latinLnBrk="0" hangingPunct="1">
              <a:spcBef>
                <a:spcPct val="20000"/>
              </a:spcBef>
              <a:buFont typeface="Arial"/>
              <a:buNone/>
              <a:defRPr sz="2200" kern="1200">
                <a:solidFill>
                  <a:srgbClr val="205595"/>
                </a:solidFill>
                <a:latin typeface="+mn-lt"/>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After discussion between school administration, parents and school vendors</a:t>
            </a:r>
            <a:endParaRPr lang="en-GB"/>
          </a:p>
        </p:txBody>
      </p:sp>
      <p:sp>
        <p:nvSpPr>
          <p:cNvPr id="3" name="TextBox 2">
            <a:extLst>
              <a:ext uri="{FF2B5EF4-FFF2-40B4-BE49-F238E27FC236}">
                <a16:creationId xmlns:a16="http://schemas.microsoft.com/office/drawing/2014/main" id="{D1B7C404-D30E-434E-BE99-E4292155E719}"/>
              </a:ext>
            </a:extLst>
          </p:cNvPr>
          <p:cNvSpPr txBox="1"/>
          <p:nvPr/>
        </p:nvSpPr>
        <p:spPr>
          <a:xfrm>
            <a:off x="5118051" y="6026351"/>
            <a:ext cx="2457450" cy="400110"/>
          </a:xfrm>
          <a:prstGeom prst="rect">
            <a:avLst/>
          </a:prstGeom>
          <a:noFill/>
        </p:spPr>
        <p:txBody>
          <a:bodyPr wrap="square" rtlCol="0">
            <a:spAutoFit/>
          </a:bodyPr>
          <a:lstStyle/>
          <a:p>
            <a:r>
              <a:rPr lang="en-US" sz="2000">
                <a:solidFill>
                  <a:srgbClr val="205595"/>
                </a:solidFill>
                <a:cs typeface="Arial"/>
              </a:rPr>
              <a:t>Caritas - Cambodia</a:t>
            </a:r>
            <a:endParaRPr lang="en-GB" sz="2000">
              <a:solidFill>
                <a:srgbClr val="205595"/>
              </a:solidFill>
              <a:cs typeface="Arial"/>
            </a:endParaRPr>
          </a:p>
        </p:txBody>
      </p:sp>
      <p:sp>
        <p:nvSpPr>
          <p:cNvPr id="13" name="TextBox 12">
            <a:extLst>
              <a:ext uri="{FF2B5EF4-FFF2-40B4-BE49-F238E27FC236}">
                <a16:creationId xmlns:a16="http://schemas.microsoft.com/office/drawing/2014/main" id="{26150DC6-64FF-467C-840E-2625BD83A1B9}"/>
              </a:ext>
            </a:extLst>
          </p:cNvPr>
          <p:cNvSpPr txBox="1"/>
          <p:nvPr/>
        </p:nvSpPr>
        <p:spPr>
          <a:xfrm>
            <a:off x="988291" y="492748"/>
            <a:ext cx="2457450" cy="400110"/>
          </a:xfrm>
          <a:prstGeom prst="rect">
            <a:avLst/>
          </a:prstGeom>
          <a:noFill/>
        </p:spPr>
        <p:txBody>
          <a:bodyPr wrap="square" rtlCol="0">
            <a:spAutoFit/>
          </a:bodyPr>
          <a:lstStyle/>
          <a:p>
            <a:r>
              <a:rPr lang="en-US" sz="2000" b="1">
                <a:solidFill>
                  <a:srgbClr val="205595"/>
                </a:solidFill>
                <a:cs typeface="Arial"/>
              </a:rPr>
              <a:t>Before</a:t>
            </a:r>
            <a:endParaRPr lang="en-GB" sz="2000" b="1">
              <a:solidFill>
                <a:srgbClr val="205595"/>
              </a:solidFill>
              <a:cs typeface="Arial"/>
            </a:endParaRPr>
          </a:p>
        </p:txBody>
      </p:sp>
      <p:pic>
        <p:nvPicPr>
          <p:cNvPr id="6" name="Picture 5" descr="A tree in a grassy area&#10;&#10;Description automatically generated">
            <a:extLst>
              <a:ext uri="{FF2B5EF4-FFF2-40B4-BE49-F238E27FC236}">
                <a16:creationId xmlns:a16="http://schemas.microsoft.com/office/drawing/2014/main" id="{171087E9-EFAF-484E-9C9A-FBF533BCEF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31305" y="4180035"/>
            <a:ext cx="4293010" cy="2641654"/>
          </a:xfrm>
          <a:prstGeom prst="rect">
            <a:avLst/>
          </a:prstGeom>
        </p:spPr>
      </p:pic>
      <p:sp>
        <p:nvSpPr>
          <p:cNvPr id="17" name="Arrow: Right 16">
            <a:extLst>
              <a:ext uri="{FF2B5EF4-FFF2-40B4-BE49-F238E27FC236}">
                <a16:creationId xmlns:a16="http://schemas.microsoft.com/office/drawing/2014/main" id="{67B2A506-FD8F-4B21-A1C5-FB6C2DE26539}"/>
              </a:ext>
            </a:extLst>
          </p:cNvPr>
          <p:cNvSpPr/>
          <p:nvPr/>
        </p:nvSpPr>
        <p:spPr>
          <a:xfrm rot="5400000">
            <a:off x="9086677" y="3984422"/>
            <a:ext cx="894764" cy="39122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72BBFEC-013E-46AC-B351-BEE9A1F1ABEC}"/>
              </a:ext>
            </a:extLst>
          </p:cNvPr>
          <p:cNvSpPr txBox="1"/>
          <p:nvPr/>
        </p:nvSpPr>
        <p:spPr>
          <a:xfrm>
            <a:off x="10495590" y="376728"/>
            <a:ext cx="2457450" cy="400110"/>
          </a:xfrm>
          <a:prstGeom prst="rect">
            <a:avLst/>
          </a:prstGeom>
          <a:noFill/>
        </p:spPr>
        <p:txBody>
          <a:bodyPr wrap="square" rtlCol="0">
            <a:spAutoFit/>
          </a:bodyPr>
          <a:lstStyle/>
          <a:p>
            <a:r>
              <a:rPr lang="en-US" sz="2000" b="1">
                <a:solidFill>
                  <a:srgbClr val="205595"/>
                </a:solidFill>
                <a:cs typeface="Arial"/>
              </a:rPr>
              <a:t>After</a:t>
            </a:r>
            <a:endParaRPr lang="en-GB" sz="2000" b="1">
              <a:solidFill>
                <a:srgbClr val="205595"/>
              </a:solidFill>
              <a:cs typeface="Arial"/>
            </a:endParaRPr>
          </a:p>
        </p:txBody>
      </p:sp>
      <p:sp>
        <p:nvSpPr>
          <p:cNvPr id="19" name="Rounded Rectangle 11">
            <a:extLst>
              <a:ext uri="{FF2B5EF4-FFF2-40B4-BE49-F238E27FC236}">
                <a16:creationId xmlns:a16="http://schemas.microsoft.com/office/drawing/2014/main" id="{9A3620CF-13DD-4056-AB44-C8DA2F9DFDC6}"/>
              </a:ext>
            </a:extLst>
          </p:cNvPr>
          <p:cNvSpPr/>
          <p:nvPr/>
        </p:nvSpPr>
        <p:spPr>
          <a:xfrm>
            <a:off x="5075110" y="639168"/>
            <a:ext cx="2461293" cy="439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a:t>Reducing</a:t>
            </a:r>
          </a:p>
        </p:txBody>
      </p:sp>
    </p:spTree>
    <p:extLst>
      <p:ext uri="{BB962C8B-B14F-4D97-AF65-F5344CB8AC3E}">
        <p14:creationId xmlns:p14="http://schemas.microsoft.com/office/powerpoint/2010/main" val="199110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p:cNvSpPr>
            <a:spLocks noGrp="1"/>
          </p:cNvSpPr>
          <p:nvPr>
            <p:ph type="title"/>
          </p:nvPr>
        </p:nvSpPr>
        <p:spPr>
          <a:xfrm>
            <a:off x="533400" y="-9526"/>
            <a:ext cx="11725275" cy="1142587"/>
          </a:xfrm>
          <a:solidFill>
            <a:schemeClr val="bg1"/>
          </a:solidFill>
        </p:spPr>
        <p:txBody>
          <a:bodyPr/>
          <a:lstStyle/>
          <a:p>
            <a:r>
              <a:rPr lang="fr-CH" sz="3200">
                <a:solidFill>
                  <a:srgbClr val="205595"/>
                </a:solidFill>
                <a:latin typeface="+mn-lt"/>
                <a:ea typeface="+mn-ea"/>
                <a:cs typeface="Arial"/>
              </a:rPr>
              <a:t>Solid Waste </a:t>
            </a:r>
            <a:r>
              <a:rPr lang="fr-CH">
                <a:ea typeface="+mn-ea"/>
              </a:rPr>
              <a:t>M</a:t>
            </a:r>
            <a:r>
              <a:rPr lang="fr-CH" sz="3200">
                <a:solidFill>
                  <a:srgbClr val="205595"/>
                </a:solidFill>
                <a:latin typeface="+mn-lt"/>
                <a:ea typeface="+mn-ea"/>
                <a:cs typeface="Arial"/>
              </a:rPr>
              <a:t>anagement – Learning </a:t>
            </a:r>
            <a:r>
              <a:rPr lang="fr-CH">
                <a:ea typeface="+mn-ea"/>
              </a:rPr>
              <a:t>and p</a:t>
            </a:r>
            <a:r>
              <a:rPr lang="fr-CH" sz="3200">
                <a:solidFill>
                  <a:srgbClr val="205595"/>
                </a:solidFill>
                <a:latin typeface="+mn-lt"/>
                <a:ea typeface="+mn-ea"/>
                <a:cs typeface="Arial"/>
              </a:rPr>
              <a:t>ractice</a:t>
            </a:r>
          </a:p>
        </p:txBody>
      </p:sp>
      <p:pic>
        <p:nvPicPr>
          <p:cNvPr id="10" name="Picture 9">
            <a:extLst>
              <a:ext uri="{FF2B5EF4-FFF2-40B4-BE49-F238E27FC236}">
                <a16:creationId xmlns:a16="http://schemas.microsoft.com/office/drawing/2014/main" id="{776AE2A0-5000-49A1-B1D4-B69CA4050D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0297" y="1190460"/>
            <a:ext cx="3124713" cy="2662884"/>
          </a:xfrm>
          <a:prstGeom prst="rect">
            <a:avLst/>
          </a:prstGeom>
        </p:spPr>
      </p:pic>
      <p:sp>
        <p:nvSpPr>
          <p:cNvPr id="12" name="TextBox 11">
            <a:extLst>
              <a:ext uri="{FF2B5EF4-FFF2-40B4-BE49-F238E27FC236}">
                <a16:creationId xmlns:a16="http://schemas.microsoft.com/office/drawing/2014/main" id="{622972B1-6BE1-4C33-A202-81697ED7E421}"/>
              </a:ext>
            </a:extLst>
          </p:cNvPr>
          <p:cNvSpPr txBox="1"/>
          <p:nvPr/>
        </p:nvSpPr>
        <p:spPr>
          <a:xfrm>
            <a:off x="1211567" y="804033"/>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a:t>
            </a:r>
            <a:r>
              <a:rPr lang="fr-CH" sz="1600" err="1">
                <a:solidFill>
                  <a:srgbClr val="205595"/>
                </a:solidFill>
                <a:latin typeface="Arial"/>
                <a:cs typeface="Arial"/>
              </a:rPr>
              <a:t>Cambodia</a:t>
            </a:r>
            <a:endParaRPr lang="fr-CH" sz="1600">
              <a:solidFill>
                <a:srgbClr val="205595"/>
              </a:solidFill>
              <a:latin typeface="Arial"/>
              <a:cs typeface="Aria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0296" y="3963669"/>
            <a:ext cx="3124713" cy="2256156"/>
          </a:xfrm>
          <a:prstGeom prst="rect">
            <a:avLst/>
          </a:prstGeom>
        </p:spPr>
      </p:pic>
      <p:pic>
        <p:nvPicPr>
          <p:cNvPr id="13" name="Picture 12" descr="A group of people standing around a fire hydrant&#10;&#10;Description automatically generated">
            <a:extLst>
              <a:ext uri="{FF2B5EF4-FFF2-40B4-BE49-F238E27FC236}">
                <a16:creationId xmlns:a16="http://schemas.microsoft.com/office/drawing/2014/main" id="{8CB2492A-C88F-48E7-B14A-599ED5FB7A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76740" y="1133062"/>
            <a:ext cx="6345122" cy="5206035"/>
          </a:xfrm>
          <a:prstGeom prst="rect">
            <a:avLst/>
          </a:prstGeom>
        </p:spPr>
      </p:pic>
      <p:sp>
        <p:nvSpPr>
          <p:cNvPr id="16" name="TextBox 15">
            <a:extLst>
              <a:ext uri="{FF2B5EF4-FFF2-40B4-BE49-F238E27FC236}">
                <a16:creationId xmlns:a16="http://schemas.microsoft.com/office/drawing/2014/main" id="{DF62ACA3-423B-4396-A093-B215A35601D1}"/>
              </a:ext>
            </a:extLst>
          </p:cNvPr>
          <p:cNvSpPr txBox="1"/>
          <p:nvPr/>
        </p:nvSpPr>
        <p:spPr>
          <a:xfrm>
            <a:off x="1211567" y="6348622"/>
            <a:ext cx="3163443" cy="338554"/>
          </a:xfrm>
          <a:prstGeom prst="rect">
            <a:avLst/>
          </a:prstGeom>
          <a:solidFill>
            <a:schemeClr val="bg1"/>
          </a:solidFill>
        </p:spPr>
        <p:txBody>
          <a:bodyPr wrap="square" rtlCol="0">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Bangladesh</a:t>
            </a:r>
          </a:p>
        </p:txBody>
      </p:sp>
      <p:sp>
        <p:nvSpPr>
          <p:cNvPr id="8" name="Rounded Rectangle 11">
            <a:extLst>
              <a:ext uri="{FF2B5EF4-FFF2-40B4-BE49-F238E27FC236}">
                <a16:creationId xmlns:a16="http://schemas.microsoft.com/office/drawing/2014/main" id="{D485DBBB-417B-444E-9382-2DB4F35768D4}"/>
              </a:ext>
            </a:extLst>
          </p:cNvPr>
          <p:cNvSpPr/>
          <p:nvPr/>
        </p:nvSpPr>
        <p:spPr>
          <a:xfrm>
            <a:off x="6193911" y="4857527"/>
            <a:ext cx="5421009" cy="1566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500"/>
              </a:spcBef>
            </a:pPr>
            <a:r>
              <a:rPr lang="en-US" sz="2000"/>
              <a:t>When it comes to waste, it is not only about children not practicing, but also lack of knowledge on why and how to deal well with waste.  </a:t>
            </a:r>
          </a:p>
        </p:txBody>
      </p:sp>
    </p:spTree>
    <p:extLst>
      <p:ext uri="{BB962C8B-B14F-4D97-AF65-F5344CB8AC3E}">
        <p14:creationId xmlns:p14="http://schemas.microsoft.com/office/powerpoint/2010/main" val="694554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76342" y="2026720"/>
            <a:ext cx="5263160" cy="4314650"/>
          </a:xfrm>
          <a:prstGeom prst="rect">
            <a:avLst/>
          </a:prstGeom>
        </p:spPr>
      </p:pic>
      <p:sp>
        <p:nvSpPr>
          <p:cNvPr id="8" name="TextBox 7"/>
          <p:cNvSpPr txBox="1"/>
          <p:nvPr/>
        </p:nvSpPr>
        <p:spPr>
          <a:xfrm>
            <a:off x="6711879" y="6383651"/>
            <a:ext cx="4122326" cy="338554"/>
          </a:xfrm>
          <a:prstGeom prst="rect">
            <a:avLst/>
          </a:prstGeom>
          <a:noFill/>
        </p:spPr>
        <p:txBody>
          <a:bodyPr wrap="square" rtlCol="0">
            <a:spAutoFit/>
          </a:bodyPr>
          <a:lstStyle/>
          <a:p>
            <a:pPr>
              <a:defRPr/>
            </a:pPr>
            <a:r>
              <a:rPr lang="en-US" sz="1600" err="1">
                <a:solidFill>
                  <a:srgbClr val="205595"/>
                </a:solidFill>
                <a:latin typeface="Arial"/>
                <a:cs typeface="Arial"/>
              </a:rPr>
              <a:t>Fastenopfer</a:t>
            </a:r>
            <a:r>
              <a:rPr lang="en-US" sz="1600">
                <a:solidFill>
                  <a:srgbClr val="205595"/>
                </a:solidFill>
                <a:latin typeface="Arial"/>
                <a:cs typeface="Arial"/>
              </a:rPr>
              <a:t>, Madagascar</a:t>
            </a:r>
            <a:endParaRPr lang="en-GB" sz="1600">
              <a:solidFill>
                <a:srgbClr val="205595"/>
              </a:solidFill>
              <a:latin typeface="Arial"/>
              <a:cs typeface="Arial"/>
            </a:endParaRPr>
          </a:p>
        </p:txBody>
      </p:sp>
      <p:sp>
        <p:nvSpPr>
          <p:cNvPr id="2" name="Rectangle 1"/>
          <p:cNvSpPr/>
          <p:nvPr/>
        </p:nvSpPr>
        <p:spPr>
          <a:xfrm>
            <a:off x="1966519" y="6383651"/>
            <a:ext cx="2645276" cy="338554"/>
          </a:xfrm>
          <a:prstGeom prst="rect">
            <a:avLst/>
          </a:prstGeom>
        </p:spPr>
        <p:txBody>
          <a:bodyPr wrap="none">
            <a:spAutoFit/>
          </a:bodyPr>
          <a:lstStyle/>
          <a:p>
            <a:pPr>
              <a:defRPr/>
            </a:pPr>
            <a:r>
              <a:rPr lang="fr-CH" sz="1600">
                <a:solidFill>
                  <a:srgbClr val="205595"/>
                </a:solidFill>
                <a:latin typeface="Arial"/>
                <a:cs typeface="Arial"/>
              </a:rPr>
              <a:t>Caritas </a:t>
            </a:r>
            <a:r>
              <a:rPr lang="fr-CH" sz="1600" err="1">
                <a:solidFill>
                  <a:srgbClr val="205595"/>
                </a:solidFill>
                <a:latin typeface="Arial"/>
                <a:cs typeface="Arial"/>
              </a:rPr>
              <a:t>Switzerland</a:t>
            </a:r>
            <a:r>
              <a:rPr lang="fr-CH" sz="1600">
                <a:solidFill>
                  <a:srgbClr val="205595"/>
                </a:solidFill>
                <a:latin typeface="Arial"/>
                <a:cs typeface="Arial"/>
              </a:rPr>
              <a:t>, K</a:t>
            </a:r>
            <a:r>
              <a:rPr lang="fr-CH" sz="1600" err="1">
                <a:solidFill>
                  <a:srgbClr val="205595"/>
                </a:solidFill>
                <a:latin typeface="Arial"/>
                <a:cs typeface="Arial"/>
              </a:rPr>
              <a:t>enya</a:t>
            </a:r>
            <a:endParaRPr lang="en-GB" sz="1600">
              <a:solidFill>
                <a:srgbClr val="205595"/>
              </a:solidFill>
              <a:latin typeface="Arial"/>
              <a:cs typeface="Arial"/>
            </a:endParaRPr>
          </a:p>
        </p:txBody>
      </p:sp>
      <p:pic>
        <p:nvPicPr>
          <p:cNvPr id="11" name="Picture 10">
            <a:extLst>
              <a:ext uri="{FF2B5EF4-FFF2-40B4-BE49-F238E27FC236}">
                <a16:creationId xmlns:a16="http://schemas.microsoft.com/office/drawing/2014/main" id="{F928208A-519B-46A7-A619-CE3C9DB87C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097"/>
          <a:stretch/>
        </p:blipFill>
        <p:spPr>
          <a:xfrm>
            <a:off x="1785544" y="2026720"/>
            <a:ext cx="4019233" cy="4356931"/>
          </a:xfrm>
          <a:prstGeom prst="rect">
            <a:avLst/>
          </a:prstGeom>
        </p:spPr>
      </p:pic>
      <p:sp>
        <p:nvSpPr>
          <p:cNvPr id="13" name="Title 2">
            <a:extLst>
              <a:ext uri="{FF2B5EF4-FFF2-40B4-BE49-F238E27FC236}">
                <a16:creationId xmlns:a16="http://schemas.microsoft.com/office/drawing/2014/main" id="{7880FA81-F125-47AC-87D4-8FE88A9DA666}"/>
              </a:ext>
            </a:extLst>
          </p:cNvPr>
          <p:cNvSpPr txBox="1">
            <a:spLocks/>
          </p:cNvSpPr>
          <p:nvPr/>
        </p:nvSpPr>
        <p:spPr>
          <a:xfrm>
            <a:off x="525987" y="18994"/>
            <a:ext cx="11730668" cy="1101210"/>
          </a:xfrm>
          <a:prstGeom prst="rect">
            <a:avLst/>
          </a:prstGeom>
          <a:solidFill>
            <a:schemeClr val="bg1"/>
          </a:solidFill>
          <a:ln>
            <a:noFill/>
          </a:ln>
        </p:spPr>
        <p:txBody>
          <a:bodyPr vert="horz" wrap="square" lIns="180000" tIns="10800" rIns="108000" bIns="104400" rtlCol="0" anchor="t" anchorCtr="0">
            <a:spAutoFit/>
          </a:bodyPr>
          <a:lstStyle>
            <a:lvl1pPr algn="l" defTabSz="457200" rtl="0" eaLnBrk="1" latinLnBrk="0" hangingPunct="1">
              <a:spcBef>
                <a:spcPct val="0"/>
              </a:spcBef>
              <a:buNone/>
              <a:defRPr sz="4000" kern="1200">
                <a:ln>
                  <a:noFill/>
                </a:ln>
                <a:solidFill>
                  <a:srgbClr val="205595"/>
                </a:solidFill>
                <a:latin typeface="Arial"/>
                <a:ea typeface="+mj-ea"/>
                <a:cs typeface="Arial"/>
              </a:defRPr>
            </a:lvl1pPr>
          </a:lstStyle>
          <a:p>
            <a:pPr>
              <a:defRPr/>
            </a:pPr>
            <a:r>
              <a:rPr lang="fr-CH" sz="3200" err="1">
                <a:latin typeface="+mn-lt"/>
                <a:ea typeface="+mn-ea"/>
              </a:rPr>
              <a:t>Environment</a:t>
            </a:r>
            <a:endParaRPr lang="fr-CH" sz="3200">
              <a:latin typeface="+mn-lt"/>
              <a:ea typeface="+mn-ea"/>
            </a:endParaRPr>
          </a:p>
          <a:p>
            <a:pPr>
              <a:defRPr/>
            </a:pPr>
            <a:endParaRPr lang="fr-CH" sz="3200" b="1">
              <a:latin typeface="+mn-lt"/>
              <a:ea typeface="+mn-ea"/>
            </a:endParaRPr>
          </a:p>
        </p:txBody>
      </p:sp>
      <p:sp>
        <p:nvSpPr>
          <p:cNvPr id="7" name="Rounded Rectangle 11">
            <a:extLst>
              <a:ext uri="{FF2B5EF4-FFF2-40B4-BE49-F238E27FC236}">
                <a16:creationId xmlns:a16="http://schemas.microsoft.com/office/drawing/2014/main" id="{D2073E58-EF61-46E6-AC8C-6925117438F4}"/>
              </a:ext>
            </a:extLst>
          </p:cNvPr>
          <p:cNvSpPr/>
          <p:nvPr/>
        </p:nvSpPr>
        <p:spPr>
          <a:xfrm>
            <a:off x="952498" y="938916"/>
            <a:ext cx="10373589" cy="110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500"/>
              </a:spcBef>
            </a:pPr>
            <a:r>
              <a:rPr lang="en-US" sz="2000"/>
              <a:t>Planting trees can be a starting point… but what is key in any activity is the discussion and learning around this topic. ‘Why are trees important?’</a:t>
            </a:r>
          </a:p>
        </p:txBody>
      </p:sp>
    </p:spTree>
    <p:extLst>
      <p:ext uri="{BB962C8B-B14F-4D97-AF65-F5344CB8AC3E}">
        <p14:creationId xmlns:p14="http://schemas.microsoft.com/office/powerpoint/2010/main" val="272742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4" descr="Bund_RGB_pos">
            <a:extLst>
              <a:ext uri="{FF2B5EF4-FFF2-40B4-BE49-F238E27FC236}">
                <a16:creationId xmlns:a16="http://schemas.microsoft.com/office/drawing/2014/main" id="{22A7D9D6-6708-064A-A569-1870BD401B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938" y="209550"/>
            <a:ext cx="26670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7A46CED-41E9-BE40-B8B5-ACB054BAB7B4}"/>
              </a:ext>
            </a:extLst>
          </p:cNvPr>
          <p:cNvSpPr/>
          <p:nvPr/>
        </p:nvSpPr>
        <p:spPr>
          <a:xfrm>
            <a:off x="8151813" y="6259514"/>
            <a:ext cx="2425700" cy="598487"/>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a:latin typeface="Arial Narrow" panose="020B0606020202030204" pitchFamily="34" charset="0"/>
              </a:rPr>
              <a:t>Moumouni Magawata</a:t>
            </a:r>
          </a:p>
          <a:p>
            <a:pPr algn="ctr">
              <a:defRPr/>
            </a:pPr>
            <a:r>
              <a:rPr lang="fr-FR" sz="1600">
                <a:latin typeface="Arial Narrow" panose="020B0606020202030204" pitchFamily="34" charset="0"/>
              </a:rPr>
              <a:t>10 novembre 2021</a:t>
            </a:r>
          </a:p>
        </p:txBody>
      </p:sp>
      <p:sp>
        <p:nvSpPr>
          <p:cNvPr id="4100" name="Rectangle 10">
            <a:extLst>
              <a:ext uri="{FF2B5EF4-FFF2-40B4-BE49-F238E27FC236}">
                <a16:creationId xmlns:a16="http://schemas.microsoft.com/office/drawing/2014/main" id="{E0A730F1-0025-D74A-B440-292A196B70A9}"/>
              </a:ext>
            </a:extLst>
          </p:cNvPr>
          <p:cNvSpPr>
            <a:spLocks noChangeArrowheads="1"/>
          </p:cNvSpPr>
          <p:nvPr/>
        </p:nvSpPr>
        <p:spPr bwMode="auto">
          <a:xfrm flipV="1">
            <a:off x="1524001" y="-208904"/>
            <a:ext cx="641191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solidFill>
                <a:srgbClr val="015873"/>
              </a:solidFill>
              <a:latin typeface="Arial" panose="020B0604020202020204" pitchFamily="34" charset="0"/>
            </a:endParaRPr>
          </a:p>
        </p:txBody>
      </p:sp>
      <p:pic>
        <p:nvPicPr>
          <p:cNvPr id="4101" name="Image 2">
            <a:extLst>
              <a:ext uri="{FF2B5EF4-FFF2-40B4-BE49-F238E27FC236}">
                <a16:creationId xmlns:a16="http://schemas.microsoft.com/office/drawing/2014/main" id="{8FB14C45-2A79-724F-8763-906B41B9114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42276" y="1"/>
            <a:ext cx="2436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3">
            <a:extLst>
              <a:ext uri="{FF2B5EF4-FFF2-40B4-BE49-F238E27FC236}">
                <a16:creationId xmlns:a16="http://schemas.microsoft.com/office/drawing/2014/main" id="{073CA18C-5012-F542-A63B-61BDB6926F37}"/>
              </a:ext>
            </a:extLst>
          </p:cNvPr>
          <p:cNvSpPr>
            <a:spLocks noChangeArrowheads="1"/>
          </p:cNvSpPr>
          <p:nvPr/>
        </p:nvSpPr>
        <p:spPr bwMode="auto">
          <a:xfrm>
            <a:off x="2554288" y="5438775"/>
            <a:ext cx="730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a:solidFill>
                  <a:srgbClr val="015873"/>
                </a:solidFill>
                <a:latin typeface="Arial Narrow" panose="020B0604020202020204" pitchFamily="34" charset="0"/>
              </a:rPr>
              <a:t>Les interventions du </a:t>
            </a:r>
            <a:r>
              <a:rPr lang="fr-CH" altLang="fr-FR" sz="2400">
                <a:solidFill>
                  <a:srgbClr val="0099FF"/>
                </a:solidFill>
                <a:latin typeface="Arial Narrow" panose="020B0604020202020204" pitchFamily="34" charset="0"/>
              </a:rPr>
              <a:t>PHRASEA </a:t>
            </a:r>
            <a:r>
              <a:rPr lang="fr-FR" altLang="fr-FR" sz="2400">
                <a:solidFill>
                  <a:srgbClr val="015873"/>
                </a:solidFill>
                <a:latin typeface="Arial Narrow" panose="020B0604020202020204" pitchFamily="34" charset="0"/>
              </a:rPr>
              <a:t>renforcent la lutte contre le Covid 19 en milieu scolaire</a:t>
            </a:r>
          </a:p>
        </p:txBody>
      </p:sp>
      <p:sp>
        <p:nvSpPr>
          <p:cNvPr id="4103" name="Rectangle 2">
            <a:extLst>
              <a:ext uri="{FF2B5EF4-FFF2-40B4-BE49-F238E27FC236}">
                <a16:creationId xmlns:a16="http://schemas.microsoft.com/office/drawing/2014/main" id="{14BAA7F6-CF73-2746-B6F1-6FF53662F3F1}"/>
              </a:ext>
            </a:extLst>
          </p:cNvPr>
          <p:cNvSpPr>
            <a:spLocks noChangeArrowheads="1"/>
          </p:cNvSpPr>
          <p:nvPr/>
        </p:nvSpPr>
        <p:spPr bwMode="auto">
          <a:xfrm>
            <a:off x="2597151" y="1006476"/>
            <a:ext cx="750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CH" altLang="fr-FR" sz="2000">
                <a:solidFill>
                  <a:srgbClr val="015873"/>
                </a:solidFill>
                <a:latin typeface="Arial Narrow" panose="020B0604020202020204" pitchFamily="34" charset="0"/>
              </a:rPr>
              <a:t>Programme Hydraulique Rurale, Appui au Secteur Eau et Assainissement </a:t>
            </a:r>
            <a:r>
              <a:rPr lang="fr-CH" altLang="fr-FR" sz="2000">
                <a:solidFill>
                  <a:srgbClr val="0099FF"/>
                </a:solidFill>
                <a:latin typeface="Arial Narrow" panose="020B0604020202020204" pitchFamily="34" charset="0"/>
              </a:rPr>
              <a:t>(PHRASEA)</a:t>
            </a:r>
          </a:p>
        </p:txBody>
      </p:sp>
      <p:pic>
        <p:nvPicPr>
          <p:cNvPr id="4104" name="Image 2">
            <a:extLst>
              <a:ext uri="{FF2B5EF4-FFF2-40B4-BE49-F238E27FC236}">
                <a16:creationId xmlns:a16="http://schemas.microsoft.com/office/drawing/2014/main" id="{F4A8FAB0-8EB4-514A-9494-CB1CA16D07E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57514" y="1838325"/>
            <a:ext cx="618807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Image 10" descr="image001">
            <a:extLst>
              <a:ext uri="{FF2B5EF4-FFF2-40B4-BE49-F238E27FC236}">
                <a16:creationId xmlns:a16="http://schemas.microsoft.com/office/drawing/2014/main" id="{FC17D0BC-C3AA-ED4E-8C39-DCD6BDAE44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63889" y="5921375"/>
            <a:ext cx="1025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a:extLst>
              <a:ext uri="{FF2B5EF4-FFF2-40B4-BE49-F238E27FC236}">
                <a16:creationId xmlns:a16="http://schemas.microsoft.com/office/drawing/2014/main" id="{8A93B4C9-56B0-6241-A6B1-F13CC1A236B4}"/>
              </a:ext>
            </a:extLst>
          </p:cNvPr>
          <p:cNvSpPr>
            <a:spLocks noGrp="1"/>
          </p:cNvSpPr>
          <p:nvPr>
            <p:ph type="sldNum" sz="quarter" idx="12"/>
          </p:nvPr>
        </p:nvSpPr>
        <p:spPr/>
        <p:txBody>
          <a:bodyPr/>
          <a:lstStyle/>
          <a:p>
            <a:fld id="{DE4AC6BF-D96F-5B4F-BE25-E9A3F15F2698}" type="slidenum">
              <a:rPr lang="it-CH" smtClean="0"/>
              <a:t>4</a:t>
            </a:fld>
            <a:endParaRPr lang="it-CH"/>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br\Documents\03 WASH TA\Networking\SDC &amp; WASH Consortium\Blue Schools 2.0\17.06-10 Consultancy Jane Harrison\After Land_Sa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52265" y="1336580"/>
            <a:ext cx="4797985" cy="27667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br\Documents\03 WASH TA\Networking\SDC &amp; WASH Consortium\Blue Schools 2.0\17.06-10 Consultancy Jane Harrison\After_Land Sar_June 0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8005" y="1336580"/>
            <a:ext cx="3898677" cy="5198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40466" y="4095907"/>
            <a:ext cx="3854847" cy="338554"/>
          </a:xfrm>
          <a:prstGeom prst="rect">
            <a:avLst/>
          </a:prstGeom>
          <a:no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a:t>
            </a:r>
            <a:r>
              <a:rPr lang="fr-CH" sz="1600" err="1">
                <a:solidFill>
                  <a:srgbClr val="205595"/>
                </a:solidFill>
                <a:latin typeface="Arial"/>
                <a:cs typeface="Arial"/>
              </a:rPr>
              <a:t>Nepal</a:t>
            </a:r>
            <a:endParaRPr lang="fr-CH" sz="1600">
              <a:solidFill>
                <a:srgbClr val="205595"/>
              </a:solidFill>
              <a:latin typeface="Arial"/>
              <a:cs typeface="Arial"/>
            </a:endParaRPr>
          </a:p>
        </p:txBody>
      </p:sp>
      <p:sp>
        <p:nvSpPr>
          <p:cNvPr id="11" name="TextBox 10"/>
          <p:cNvSpPr txBox="1"/>
          <p:nvPr/>
        </p:nvSpPr>
        <p:spPr>
          <a:xfrm>
            <a:off x="1699919" y="6536072"/>
            <a:ext cx="3854847" cy="338554"/>
          </a:xfrm>
          <a:prstGeom prst="rect">
            <a:avLst/>
          </a:prstGeom>
          <a:noFill/>
        </p:spPr>
        <p:txBody>
          <a:bodyPr wrap="square" rtlCol="0">
            <a:spAutoFit/>
          </a:bodyPr>
          <a:lstStyle/>
          <a:p>
            <a:pPr>
              <a:defRPr/>
            </a:pPr>
            <a:r>
              <a:rPr lang="fr-CH" sz="1600" err="1">
                <a:solidFill>
                  <a:srgbClr val="205595"/>
                </a:solidFill>
                <a:latin typeface="Arial"/>
                <a:cs typeface="Arial"/>
              </a:rPr>
              <a:t>Helvetas</a:t>
            </a:r>
            <a:r>
              <a:rPr lang="fr-CH" sz="1600">
                <a:solidFill>
                  <a:srgbClr val="205595"/>
                </a:solidFill>
                <a:latin typeface="Arial"/>
                <a:cs typeface="Arial"/>
              </a:rPr>
              <a:t>, </a:t>
            </a:r>
            <a:r>
              <a:rPr lang="fr-CH" sz="1600" err="1">
                <a:solidFill>
                  <a:srgbClr val="205595"/>
                </a:solidFill>
                <a:latin typeface="Arial"/>
                <a:cs typeface="Arial"/>
              </a:rPr>
              <a:t>Nepal</a:t>
            </a:r>
            <a:endParaRPr lang="fr-CH" sz="1600">
              <a:solidFill>
                <a:srgbClr val="205595"/>
              </a:solidFill>
              <a:latin typeface="Arial"/>
              <a:cs typeface="Arial"/>
            </a:endParaRP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40466" y="5229168"/>
            <a:ext cx="6302392" cy="1592826"/>
          </a:xfrm>
          <a:prstGeom prst="rect">
            <a:avLst/>
          </a:prstGeom>
        </p:spPr>
      </p:pic>
      <p:sp>
        <p:nvSpPr>
          <p:cNvPr id="8" name="Title 2"/>
          <p:cNvSpPr txBox="1">
            <a:spLocks/>
          </p:cNvSpPr>
          <p:nvPr/>
        </p:nvSpPr>
        <p:spPr>
          <a:xfrm>
            <a:off x="525987" y="36006"/>
            <a:ext cx="11730668" cy="1101210"/>
          </a:xfrm>
          <a:prstGeom prst="rect">
            <a:avLst/>
          </a:prstGeom>
          <a:solidFill>
            <a:schemeClr val="bg1"/>
          </a:solidFill>
          <a:ln>
            <a:noFill/>
          </a:ln>
        </p:spPr>
        <p:txBody>
          <a:bodyPr vert="horz" wrap="square" lIns="180000" tIns="10800" rIns="108000" bIns="104400" rtlCol="0" anchor="t" anchorCtr="0">
            <a:spAutoFit/>
          </a:bodyPr>
          <a:lstStyle>
            <a:lvl1pPr algn="l" defTabSz="457200" rtl="0" eaLnBrk="1" latinLnBrk="0" hangingPunct="1">
              <a:spcBef>
                <a:spcPct val="0"/>
              </a:spcBef>
              <a:buNone/>
              <a:defRPr sz="4000" kern="1200">
                <a:ln>
                  <a:noFill/>
                </a:ln>
                <a:solidFill>
                  <a:srgbClr val="205595"/>
                </a:solidFill>
                <a:latin typeface="Arial"/>
                <a:ea typeface="+mj-ea"/>
                <a:cs typeface="Arial"/>
              </a:defRPr>
            </a:lvl1pPr>
          </a:lstStyle>
          <a:p>
            <a:pPr>
              <a:defRPr/>
            </a:pPr>
            <a:r>
              <a:rPr lang="fr-CH" sz="3200" err="1">
                <a:latin typeface="+mn-lt"/>
                <a:ea typeface="+mn-ea"/>
              </a:rPr>
              <a:t>Environment</a:t>
            </a:r>
            <a:endParaRPr lang="fr-CH" sz="3200">
              <a:latin typeface="+mn-lt"/>
              <a:ea typeface="+mn-ea"/>
            </a:endParaRPr>
          </a:p>
          <a:p>
            <a:pPr>
              <a:defRPr/>
            </a:pPr>
            <a:endParaRPr lang="fr-CH" sz="3200" b="1">
              <a:latin typeface="+mn-lt"/>
              <a:ea typeface="+mn-ea"/>
            </a:endParaRPr>
          </a:p>
        </p:txBody>
      </p:sp>
      <p:sp>
        <p:nvSpPr>
          <p:cNvPr id="9" name="Rounded Rectangle 11">
            <a:extLst>
              <a:ext uri="{FF2B5EF4-FFF2-40B4-BE49-F238E27FC236}">
                <a16:creationId xmlns:a16="http://schemas.microsoft.com/office/drawing/2014/main" id="{BBE4A388-98A8-498F-93F0-E672305CE442}"/>
              </a:ext>
            </a:extLst>
          </p:cNvPr>
          <p:cNvSpPr/>
          <p:nvPr/>
        </p:nvSpPr>
        <p:spPr>
          <a:xfrm>
            <a:off x="1459679" y="911904"/>
            <a:ext cx="9313096" cy="916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500"/>
              </a:spcBef>
            </a:pPr>
            <a:r>
              <a:rPr lang="en-US" sz="2000"/>
              <a:t>Practices are context specific and needs to be discussed with school stakeholders. </a:t>
            </a:r>
          </a:p>
          <a:p>
            <a:pPr>
              <a:spcBef>
                <a:spcPts val="1500"/>
              </a:spcBef>
            </a:pPr>
            <a:r>
              <a:rPr lang="en-US" sz="2000"/>
              <a:t>They can be in the school environment or in the surrounding community.</a:t>
            </a:r>
          </a:p>
        </p:txBody>
      </p:sp>
      <p:sp>
        <p:nvSpPr>
          <p:cNvPr id="2" name="TextBox 1">
            <a:extLst>
              <a:ext uri="{FF2B5EF4-FFF2-40B4-BE49-F238E27FC236}">
                <a16:creationId xmlns:a16="http://schemas.microsoft.com/office/drawing/2014/main" id="{BCA672E6-18A9-4FFD-835C-51BF0353A8DA}"/>
              </a:ext>
            </a:extLst>
          </p:cNvPr>
          <p:cNvSpPr txBox="1"/>
          <p:nvPr/>
        </p:nvSpPr>
        <p:spPr>
          <a:xfrm>
            <a:off x="5652265" y="4409188"/>
            <a:ext cx="6068291" cy="646331"/>
          </a:xfrm>
          <a:prstGeom prst="rect">
            <a:avLst/>
          </a:prstGeom>
          <a:noFill/>
        </p:spPr>
        <p:txBody>
          <a:bodyPr wrap="square" rtlCol="0">
            <a:spAutoFit/>
          </a:bodyPr>
          <a:lstStyle/>
          <a:p>
            <a:r>
              <a:rPr lang="en-US"/>
              <a:t>3 R in environment (</a:t>
            </a:r>
            <a:r>
              <a:rPr lang="en-US" err="1"/>
              <a:t>Rentention</a:t>
            </a:r>
            <a:r>
              <a:rPr lang="en-US"/>
              <a:t>, Recharge, Reuse of water) for biodiversity and water conservation </a:t>
            </a:r>
            <a:endParaRPr lang="en-GB"/>
          </a:p>
        </p:txBody>
      </p:sp>
    </p:spTree>
    <p:extLst>
      <p:ext uri="{BB962C8B-B14F-4D97-AF65-F5344CB8AC3E}">
        <p14:creationId xmlns:p14="http://schemas.microsoft.com/office/powerpoint/2010/main" val="2996940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415CD1D-27E0-45BD-8E54-D2D8C50B9F3B}"/>
              </a:ext>
            </a:extLst>
          </p:cNvPr>
          <p:cNvSpPr txBox="1">
            <a:spLocks/>
          </p:cNvSpPr>
          <p:nvPr/>
        </p:nvSpPr>
        <p:spPr>
          <a:xfrm>
            <a:off x="581890" y="369372"/>
            <a:ext cx="8765309" cy="448824"/>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b="1">
                <a:solidFill>
                  <a:srgbClr val="205595"/>
                </a:solidFill>
                <a:cs typeface="Arial"/>
              </a:rPr>
              <a:t>What is the Blue Schools Kit? </a:t>
            </a:r>
          </a:p>
        </p:txBody>
      </p:sp>
      <p:pic>
        <p:nvPicPr>
          <p:cNvPr id="4" name="Picture 3" descr="A group of people around each other&#10;&#10;Description automatically generated">
            <a:extLst>
              <a:ext uri="{FF2B5EF4-FFF2-40B4-BE49-F238E27FC236}">
                <a16:creationId xmlns:a16="http://schemas.microsoft.com/office/drawing/2014/main" id="{0C81AE75-2FA6-4117-A9A9-153D369DDA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774" y="951346"/>
            <a:ext cx="11692462" cy="5897418"/>
          </a:xfrm>
          <a:prstGeom prst="rect">
            <a:avLst/>
          </a:prstGeom>
        </p:spPr>
      </p:pic>
    </p:spTree>
    <p:extLst>
      <p:ext uri="{BB962C8B-B14F-4D97-AF65-F5344CB8AC3E}">
        <p14:creationId xmlns:p14="http://schemas.microsoft.com/office/powerpoint/2010/main" val="1807122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656540" y="1082611"/>
            <a:ext cx="11267016" cy="4068000"/>
          </a:xfrm>
        </p:spPr>
        <p:txBody>
          <a:bodyPr/>
          <a:lstStyle/>
          <a:p>
            <a:pPr marL="0" indent="0">
              <a:buNone/>
            </a:pPr>
            <a:r>
              <a:rPr lang="de-CH" b="1">
                <a:solidFill>
                  <a:srgbClr val="00B050"/>
                </a:solidFill>
              </a:rPr>
              <a:t>Support and inspiration materials for schools stakeholders </a:t>
            </a:r>
          </a:p>
          <a:p>
            <a:pPr marL="0" indent="0">
              <a:buNone/>
            </a:pPr>
            <a:endParaRPr lang="de-CH" sz="2400" b="1">
              <a:cs typeface="+mn-cs"/>
            </a:endParaRPr>
          </a:p>
          <a:p>
            <a:pPr marL="0" indent="0">
              <a:buNone/>
            </a:pPr>
            <a:r>
              <a:rPr lang="de-CH" sz="2400" b="1">
                <a:cs typeface="+mn-cs"/>
              </a:rPr>
              <a:t>Four documents: </a:t>
            </a:r>
          </a:p>
          <a:p>
            <a:pPr marL="228600" indent="-228600" defTabSz="914400">
              <a:lnSpc>
                <a:spcPct val="90000"/>
              </a:lnSpc>
              <a:spcBef>
                <a:spcPts val="1000"/>
              </a:spcBef>
              <a:buFont typeface="Wingdings" pitchFamily="2" charset="2"/>
              <a:buChar char="§"/>
            </a:pPr>
            <a:r>
              <a:rPr lang="de-CH" sz="2400">
                <a:cs typeface="+mn-cs"/>
              </a:rPr>
              <a:t>A Concept Brief</a:t>
            </a:r>
          </a:p>
          <a:p>
            <a:pPr marL="228600" indent="-228600" defTabSz="914400">
              <a:lnSpc>
                <a:spcPct val="90000"/>
              </a:lnSpc>
              <a:spcBef>
                <a:spcPts val="1000"/>
              </a:spcBef>
              <a:buFont typeface="Wingdings" pitchFamily="2" charset="2"/>
              <a:buChar char="§"/>
            </a:pPr>
            <a:r>
              <a:rPr lang="de-CH" sz="2400">
                <a:cs typeface="+mn-cs"/>
              </a:rPr>
              <a:t>A Catalogue of Technologies</a:t>
            </a:r>
          </a:p>
          <a:p>
            <a:pPr marL="228600" indent="-228600" defTabSz="914400">
              <a:lnSpc>
                <a:spcPct val="90000"/>
              </a:lnSpc>
              <a:spcBef>
                <a:spcPts val="1000"/>
              </a:spcBef>
              <a:buFont typeface="Wingdings" pitchFamily="2" charset="2"/>
              <a:buChar char="§"/>
            </a:pPr>
            <a:r>
              <a:rPr lang="de-CH" sz="2400">
                <a:cs typeface="+mn-cs"/>
              </a:rPr>
              <a:t>A Catalogue of Practical Exercises</a:t>
            </a:r>
          </a:p>
          <a:p>
            <a:pPr marL="228600" indent="-228600" defTabSz="914400">
              <a:lnSpc>
                <a:spcPct val="90000"/>
              </a:lnSpc>
              <a:spcBef>
                <a:spcPts val="1000"/>
              </a:spcBef>
              <a:buFont typeface="Wingdings" pitchFamily="2" charset="2"/>
              <a:buChar char="§"/>
            </a:pPr>
            <a:r>
              <a:rPr lang="de-CH" sz="2400">
                <a:cs typeface="+mn-cs"/>
              </a:rPr>
              <a:t>A Facilitator’s Guide</a:t>
            </a:r>
          </a:p>
          <a:p>
            <a:pPr marL="0" indent="0">
              <a:buNone/>
            </a:pPr>
            <a:endParaRPr lang="de-CH"/>
          </a:p>
        </p:txBody>
      </p:sp>
      <p:sp>
        <p:nvSpPr>
          <p:cNvPr id="3" name="Title 2"/>
          <p:cNvSpPr>
            <a:spLocks noGrp="1"/>
          </p:cNvSpPr>
          <p:nvPr>
            <p:ph type="title"/>
          </p:nvPr>
        </p:nvSpPr>
        <p:spPr>
          <a:xfrm>
            <a:off x="599018" y="184340"/>
            <a:ext cx="6476038" cy="608768"/>
          </a:xfrm>
          <a:solidFill>
            <a:schemeClr val="bg1"/>
          </a:solidFill>
        </p:spPr>
        <p:txBody>
          <a:bodyPr/>
          <a:lstStyle/>
          <a:p>
            <a:r>
              <a:rPr lang="de-CH" sz="3200">
                <a:solidFill>
                  <a:srgbClr val="205595"/>
                </a:solidFill>
                <a:latin typeface="+mn-lt"/>
                <a:ea typeface="+mn-ea"/>
                <a:cs typeface="Arial"/>
              </a:rPr>
              <a:t>What is the Blue Schools Kit?</a:t>
            </a:r>
          </a:p>
        </p:txBody>
      </p:sp>
      <p:sp>
        <p:nvSpPr>
          <p:cNvPr id="7" name="Rounded Rectangle 6"/>
          <p:cNvSpPr/>
          <p:nvPr/>
        </p:nvSpPr>
        <p:spPr>
          <a:xfrm>
            <a:off x="1101231" y="4578195"/>
            <a:ext cx="6544663" cy="13430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200" b="1">
                <a:solidFill>
                  <a:prstClr val="white"/>
                </a:solidFill>
                <a:latin typeface="Calibri"/>
              </a:rPr>
              <a:t>Why catalogues? </a:t>
            </a:r>
          </a:p>
          <a:p>
            <a:pPr algn="ctr">
              <a:defRPr/>
            </a:pPr>
            <a:r>
              <a:rPr lang="en-US" sz="2200">
                <a:solidFill>
                  <a:prstClr val="white"/>
                </a:solidFill>
                <a:latin typeface="Calibri"/>
              </a:rPr>
              <a:t>To </a:t>
            </a:r>
            <a:r>
              <a:rPr lang="en-US" sz="2200" err="1">
                <a:solidFill>
                  <a:prstClr val="white"/>
                </a:solidFill>
                <a:latin typeface="Calibri"/>
              </a:rPr>
              <a:t>inpire</a:t>
            </a:r>
            <a:r>
              <a:rPr lang="en-US" sz="2200">
                <a:solidFill>
                  <a:prstClr val="white"/>
                </a:solidFill>
                <a:latin typeface="Calibri"/>
              </a:rPr>
              <a:t>, not to impose. To enrich lessons, not to add on them! (except for new topics)</a:t>
            </a:r>
            <a:endParaRPr lang="en-GB" sz="2200">
              <a:solidFill>
                <a:prstClr val="white"/>
              </a:solidFill>
              <a:latin typeface="Calibri"/>
            </a:endParaRPr>
          </a:p>
        </p:txBody>
      </p:sp>
      <p:pic>
        <p:nvPicPr>
          <p:cNvPr id="4" name="Picture 3">
            <a:extLst>
              <a:ext uri="{FF2B5EF4-FFF2-40B4-BE49-F238E27FC236}">
                <a16:creationId xmlns:a16="http://schemas.microsoft.com/office/drawing/2014/main" id="{95FE009D-10CE-45A7-96F7-700E8B5189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34325" y="1082611"/>
            <a:ext cx="4067175" cy="5775389"/>
          </a:xfrm>
          <a:prstGeom prst="rect">
            <a:avLst/>
          </a:prstGeom>
        </p:spPr>
      </p:pic>
    </p:spTree>
    <p:extLst>
      <p:ext uri="{BB962C8B-B14F-4D97-AF65-F5344CB8AC3E}">
        <p14:creationId xmlns:p14="http://schemas.microsoft.com/office/powerpoint/2010/main" val="3372479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F0634061-30DE-4833-BF86-1EAB998F75E9}"/>
              </a:ext>
            </a:extLst>
          </p:cNvPr>
          <p:cNvSpPr>
            <a:spLocks noGrp="1"/>
          </p:cNvSpPr>
          <p:nvPr>
            <p:ph type="subTitle" idx="1"/>
          </p:nvPr>
        </p:nvSpPr>
        <p:spPr/>
        <p:txBody>
          <a:bodyPr>
            <a:normAutofit/>
          </a:bodyPr>
          <a:lstStyle/>
          <a:p>
            <a:pPr marL="0" indent="0">
              <a:spcBef>
                <a:spcPts val="1500"/>
              </a:spcBef>
              <a:buNone/>
            </a:pPr>
            <a:r>
              <a:rPr lang="en-US" b="1"/>
              <a:t>Topics</a:t>
            </a:r>
          </a:p>
          <a:p>
            <a:pPr marL="0" indent="0">
              <a:spcBef>
                <a:spcPts val="1500"/>
              </a:spcBef>
              <a:buNone/>
            </a:pPr>
            <a:endParaRPr lang="en-US" sz="2000"/>
          </a:p>
          <a:p>
            <a:pPr marL="0" indent="0">
              <a:buNone/>
            </a:pPr>
            <a:endParaRPr lang="de-CH"/>
          </a:p>
        </p:txBody>
      </p:sp>
      <p:sp>
        <p:nvSpPr>
          <p:cNvPr id="7" name="Title 2">
            <a:extLst>
              <a:ext uri="{FF2B5EF4-FFF2-40B4-BE49-F238E27FC236}">
                <a16:creationId xmlns:a16="http://schemas.microsoft.com/office/drawing/2014/main" id="{9810651A-BBB9-45AD-969F-D7C8A523E694}"/>
              </a:ext>
            </a:extLst>
          </p:cNvPr>
          <p:cNvSpPr>
            <a:spLocks noGrp="1"/>
          </p:cNvSpPr>
          <p:nvPr>
            <p:ph type="title"/>
          </p:nvPr>
        </p:nvSpPr>
        <p:spPr>
          <a:xfrm>
            <a:off x="599017" y="184340"/>
            <a:ext cx="6300547" cy="608768"/>
          </a:xfrm>
          <a:solidFill>
            <a:schemeClr val="bg1"/>
          </a:solidFill>
        </p:spPr>
        <p:txBody>
          <a:bodyPr/>
          <a:lstStyle/>
          <a:p>
            <a:r>
              <a:rPr lang="de-CH" sz="3200">
                <a:solidFill>
                  <a:srgbClr val="205595"/>
                </a:solidFill>
                <a:latin typeface="+mn-lt"/>
                <a:ea typeface="+mn-ea"/>
                <a:cs typeface="Arial"/>
              </a:rPr>
              <a:t>What is the Blue Schools Kit?</a:t>
            </a:r>
          </a:p>
        </p:txBody>
      </p:sp>
      <p:pic>
        <p:nvPicPr>
          <p:cNvPr id="2" name="Picture 1">
            <a:extLst>
              <a:ext uri="{FF2B5EF4-FFF2-40B4-BE49-F238E27FC236}">
                <a16:creationId xmlns:a16="http://schemas.microsoft.com/office/drawing/2014/main" id="{CACB7F8E-E3D7-4B85-B585-87CF3C6A96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62225" y="1374931"/>
            <a:ext cx="7298795" cy="5032529"/>
          </a:xfrm>
          <a:prstGeom prst="rect">
            <a:avLst/>
          </a:prstGeom>
        </p:spPr>
      </p:pic>
    </p:spTree>
    <p:extLst>
      <p:ext uri="{BB962C8B-B14F-4D97-AF65-F5344CB8AC3E}">
        <p14:creationId xmlns:p14="http://schemas.microsoft.com/office/powerpoint/2010/main" val="142541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6917" y="1146223"/>
            <a:ext cx="36004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a:extLst>
              <a:ext uri="{FF2B5EF4-FFF2-40B4-BE49-F238E27FC236}">
                <a16:creationId xmlns:a16="http://schemas.microsoft.com/office/drawing/2014/main" id="{2788B803-3638-4A15-9051-235C691E95B1}"/>
              </a:ext>
            </a:extLst>
          </p:cNvPr>
          <p:cNvSpPr>
            <a:spLocks noGrp="1"/>
          </p:cNvSpPr>
          <p:nvPr>
            <p:ph type="subTitle" idx="1"/>
          </p:nvPr>
        </p:nvSpPr>
        <p:spPr/>
        <p:txBody>
          <a:bodyPr/>
          <a:lstStyle/>
          <a:p>
            <a:endParaRPr lang="en-GB"/>
          </a:p>
        </p:txBody>
      </p:sp>
      <p:sp>
        <p:nvSpPr>
          <p:cNvPr id="3" name="Title 2"/>
          <p:cNvSpPr>
            <a:spLocks noGrp="1"/>
          </p:cNvSpPr>
          <p:nvPr>
            <p:ph type="title"/>
          </p:nvPr>
        </p:nvSpPr>
        <p:spPr>
          <a:xfrm>
            <a:off x="599017" y="176846"/>
            <a:ext cx="3600451" cy="608768"/>
          </a:xfrm>
          <a:prstGeom prst="rect">
            <a:avLst/>
          </a:prstGeom>
          <a:solidFill>
            <a:schemeClr val="bg1"/>
          </a:solidFill>
        </p:spPr>
        <p:txBody>
          <a:bodyPr/>
          <a:lstStyle/>
          <a:p>
            <a:r>
              <a:rPr lang="de-CH" sz="3200">
                <a:solidFill>
                  <a:srgbClr val="205595"/>
                </a:solidFill>
                <a:latin typeface="+mn-lt"/>
                <a:ea typeface="+mn-ea"/>
                <a:cs typeface="Arial"/>
              </a:rPr>
              <a:t>1. Concept Brief				</a:t>
            </a:r>
            <a:r>
              <a:rPr lang="de-CH" sz="3200" b="1"/>
              <a:t>				</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04509" y="-18871"/>
            <a:ext cx="7287491" cy="425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3536" y="4241095"/>
            <a:ext cx="6788464" cy="260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1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1079" y="1897290"/>
            <a:ext cx="4290478" cy="2264724"/>
          </a:xfrm>
          <a:prstGeom prst="rect">
            <a:avLst/>
          </a:prstGeom>
          <a:noFill/>
        </p:spPr>
        <p:txBody>
          <a:bodyPr wrap="square" lIns="246381" tIns="246381" rtlCol="0">
            <a:spAutoFit/>
          </a:bodyPr>
          <a:lstStyle/>
          <a:p>
            <a:r>
              <a:rPr lang="en-US" sz="1600" b="1">
                <a:solidFill>
                  <a:srgbClr val="205595"/>
                </a:solidFill>
                <a:cs typeface="Avenir Book"/>
              </a:rPr>
              <a:t>	3. The Watershed around my school (10)</a:t>
            </a:r>
            <a:r>
              <a:rPr lang="en-US" sz="1600">
                <a:solidFill>
                  <a:srgbClr val="205595"/>
                </a:solidFill>
                <a:cs typeface="Avenir Book"/>
              </a:rPr>
              <a:t>	3.1.    Planted Hedgerows 	</a:t>
            </a:r>
          </a:p>
          <a:p>
            <a:r>
              <a:rPr lang="en-US" sz="1600">
                <a:solidFill>
                  <a:srgbClr val="205595"/>
                </a:solidFill>
                <a:cs typeface="Avenir Book"/>
              </a:rPr>
              <a:t>	3.2.    Stone Bunds</a:t>
            </a:r>
          </a:p>
          <a:p>
            <a:r>
              <a:rPr lang="en-US" sz="1600">
                <a:solidFill>
                  <a:srgbClr val="205595"/>
                </a:solidFill>
                <a:cs typeface="Avenir Book"/>
              </a:rPr>
              <a:t>	3.4.    Gully Control</a:t>
            </a:r>
          </a:p>
          <a:p>
            <a:r>
              <a:rPr lang="en-US" sz="1600">
                <a:solidFill>
                  <a:srgbClr val="205595"/>
                </a:solidFill>
                <a:cs typeface="Avenir Book"/>
              </a:rPr>
              <a:t>	3.6.    Subsurface Dam</a:t>
            </a:r>
          </a:p>
          <a:p>
            <a:r>
              <a:rPr lang="en-US" sz="1600">
                <a:solidFill>
                  <a:srgbClr val="205595"/>
                </a:solidFill>
                <a:cs typeface="Avenir Book"/>
              </a:rPr>
              <a:t>	3.8.    Contour Trenches &amp; Swales  </a:t>
            </a:r>
            <a:r>
              <a:rPr lang="en-US" sz="1600">
                <a:solidFill>
                  <a:srgbClr val="205595"/>
                </a:solidFill>
                <a:latin typeface="Avenir Book"/>
                <a:cs typeface="Avenir Book"/>
              </a:rPr>
              <a:t>		 	</a:t>
            </a:r>
          </a:p>
          <a:p>
            <a:r>
              <a:rPr lang="en-US" sz="1600">
                <a:solidFill>
                  <a:srgbClr val="205595"/>
                </a:solidFill>
                <a:latin typeface="Avenir Book"/>
                <a:cs typeface="Avenir Book"/>
              </a:rPr>
              <a:t>	</a:t>
            </a:r>
            <a:endParaRPr lang="en-US" sz="1600" b="1">
              <a:solidFill>
                <a:srgbClr val="205595"/>
              </a:solidFill>
              <a:latin typeface="Avenir Book"/>
              <a:cs typeface="Avenir Book"/>
            </a:endParaRPr>
          </a:p>
        </p:txBody>
      </p:sp>
      <p:sp>
        <p:nvSpPr>
          <p:cNvPr id="8" name="TextBox 7"/>
          <p:cNvSpPr txBox="1"/>
          <p:nvPr/>
        </p:nvSpPr>
        <p:spPr>
          <a:xfrm>
            <a:off x="8146092" y="1897290"/>
            <a:ext cx="3073787" cy="1526060"/>
          </a:xfrm>
          <a:prstGeom prst="rect">
            <a:avLst/>
          </a:prstGeom>
          <a:noFill/>
        </p:spPr>
        <p:txBody>
          <a:bodyPr wrap="square" lIns="0" tIns="246381" rtlCol="0">
            <a:spAutoFit/>
          </a:bodyPr>
          <a:lstStyle/>
          <a:p>
            <a:r>
              <a:rPr lang="en-US" sz="1600" b="1">
                <a:solidFill>
                  <a:srgbClr val="205595"/>
                </a:solidFill>
                <a:cs typeface="Avenir Book"/>
              </a:rPr>
              <a:t>      	5. Hygiene &amp; Sanitation (9)</a:t>
            </a:r>
          </a:p>
          <a:p>
            <a:r>
              <a:rPr lang="en-US" sz="1600" b="1">
                <a:solidFill>
                  <a:srgbClr val="205595"/>
                </a:solidFill>
                <a:cs typeface="Avenir Book"/>
              </a:rPr>
              <a:t> </a:t>
            </a:r>
            <a:r>
              <a:rPr lang="en-US" sz="1600">
                <a:solidFill>
                  <a:srgbClr val="205595"/>
                </a:solidFill>
                <a:cs typeface="Avenir Book"/>
              </a:rPr>
              <a:t>	5.1.   Tippy Tap </a:t>
            </a:r>
          </a:p>
          <a:p>
            <a:r>
              <a:rPr lang="en-US" sz="1600">
                <a:solidFill>
                  <a:srgbClr val="205595"/>
                </a:solidFill>
                <a:cs typeface="Avenir Book"/>
              </a:rPr>
              <a:t>	5.5.   Soap Making</a:t>
            </a:r>
          </a:p>
          <a:p>
            <a:r>
              <a:rPr lang="en-US" sz="1600">
                <a:solidFill>
                  <a:srgbClr val="205595"/>
                </a:solidFill>
                <a:cs typeface="Avenir Book"/>
              </a:rPr>
              <a:t>	5.7.   Twin Pits Pour Flush</a:t>
            </a:r>
          </a:p>
          <a:p>
            <a:r>
              <a:rPr lang="en-US" sz="1600" b="1">
                <a:solidFill>
                  <a:srgbClr val="205595"/>
                </a:solidFill>
                <a:latin typeface="Avenir Book"/>
                <a:cs typeface="Avenir Book"/>
              </a:rPr>
              <a:t>		</a:t>
            </a:r>
          </a:p>
        </p:txBody>
      </p:sp>
      <p:sp>
        <p:nvSpPr>
          <p:cNvPr id="9" name="TextBox 8"/>
          <p:cNvSpPr txBox="1"/>
          <p:nvPr/>
        </p:nvSpPr>
        <p:spPr>
          <a:xfrm>
            <a:off x="8146092" y="4761668"/>
            <a:ext cx="3844917" cy="1526060"/>
          </a:xfrm>
          <a:prstGeom prst="rect">
            <a:avLst/>
          </a:prstGeom>
          <a:noFill/>
        </p:spPr>
        <p:txBody>
          <a:bodyPr wrap="square" lIns="0" tIns="246381" rtlCol="0">
            <a:spAutoFit/>
          </a:bodyPr>
          <a:lstStyle/>
          <a:p>
            <a:r>
              <a:rPr lang="en-US" sz="1600" b="1">
                <a:solidFill>
                  <a:srgbClr val="205595"/>
                </a:solidFill>
                <a:cs typeface="Avenir Book"/>
              </a:rPr>
              <a:t>	8. From Waste to Resources (6)</a:t>
            </a:r>
          </a:p>
          <a:p>
            <a:r>
              <a:rPr lang="en-US" sz="1600">
                <a:solidFill>
                  <a:srgbClr val="205595"/>
                </a:solidFill>
                <a:cs typeface="Avenir Book"/>
              </a:rPr>
              <a:t>	8.1.   Composting</a:t>
            </a:r>
            <a:endParaRPr lang="en-US" sz="1600" i="1">
              <a:solidFill>
                <a:srgbClr val="205595"/>
              </a:solidFill>
              <a:cs typeface="Avenir Book"/>
            </a:endParaRPr>
          </a:p>
          <a:p>
            <a:r>
              <a:rPr lang="en-US" sz="1600">
                <a:solidFill>
                  <a:srgbClr val="205595"/>
                </a:solidFill>
                <a:cs typeface="Avenir Book"/>
              </a:rPr>
              <a:t>	8.4.   Anaerobic digestion</a:t>
            </a:r>
          </a:p>
          <a:p>
            <a:r>
              <a:rPr lang="en-US" sz="1600">
                <a:solidFill>
                  <a:srgbClr val="205595"/>
                </a:solidFill>
                <a:cs typeface="Avenir Book"/>
              </a:rPr>
              <a:t>	8.5.   Burying waste</a:t>
            </a:r>
          </a:p>
          <a:p>
            <a:r>
              <a:rPr lang="en-US" sz="1600">
                <a:solidFill>
                  <a:srgbClr val="205595"/>
                </a:solidFill>
                <a:cs typeface="Avenir Book"/>
              </a:rPr>
              <a:t>	</a:t>
            </a:r>
            <a:r>
              <a:rPr lang="en-US" sz="1600" b="1">
                <a:solidFill>
                  <a:srgbClr val="205595"/>
                </a:solidFill>
                <a:cs typeface="Avenir Book"/>
              </a:rPr>
              <a:t>	</a:t>
            </a:r>
            <a:endParaRPr lang="en-US" sz="1600">
              <a:solidFill>
                <a:srgbClr val="205595"/>
              </a:solidFill>
              <a:cs typeface="Avenir Book"/>
            </a:endParaRPr>
          </a:p>
        </p:txBody>
      </p:sp>
      <p:sp>
        <p:nvSpPr>
          <p:cNvPr id="3" name="Title 2"/>
          <p:cNvSpPr>
            <a:spLocks noGrp="1"/>
          </p:cNvSpPr>
          <p:nvPr>
            <p:ph type="title"/>
          </p:nvPr>
        </p:nvSpPr>
        <p:spPr>
          <a:xfrm>
            <a:off x="599017" y="184340"/>
            <a:ext cx="6873201" cy="608768"/>
          </a:xfrm>
          <a:prstGeom prst="rect">
            <a:avLst/>
          </a:prstGeom>
          <a:solidFill>
            <a:schemeClr val="bg1"/>
          </a:solidFill>
        </p:spPr>
        <p:txBody>
          <a:bodyPr/>
          <a:lstStyle/>
          <a:p>
            <a:r>
              <a:rPr lang="de-CH" sz="3200">
                <a:solidFill>
                  <a:srgbClr val="205595"/>
                </a:solidFill>
                <a:latin typeface="+mn-lt"/>
                <a:ea typeface="+mn-ea"/>
                <a:cs typeface="Arial"/>
              </a:rPr>
              <a:t>2. Catalogue of Technologies (67)</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083" y="1183560"/>
            <a:ext cx="870146" cy="837589"/>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7855" y="1183560"/>
            <a:ext cx="865939" cy="83354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3270" y="1183560"/>
            <a:ext cx="881536" cy="848553"/>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9083" y="4158473"/>
            <a:ext cx="820138" cy="789453"/>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7855" y="4158473"/>
            <a:ext cx="846683" cy="815005"/>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3270" y="4158473"/>
            <a:ext cx="869918" cy="837370"/>
          </a:xfrm>
          <a:prstGeom prst="rect">
            <a:avLst/>
          </a:prstGeom>
        </p:spPr>
      </p:pic>
      <p:sp>
        <p:nvSpPr>
          <p:cNvPr id="16" name="TextBox 15"/>
          <p:cNvSpPr txBox="1"/>
          <p:nvPr/>
        </p:nvSpPr>
        <p:spPr>
          <a:xfrm>
            <a:off x="4667462" y="4761668"/>
            <a:ext cx="3131500" cy="1526060"/>
          </a:xfrm>
          <a:prstGeom prst="rect">
            <a:avLst/>
          </a:prstGeom>
          <a:noFill/>
        </p:spPr>
        <p:txBody>
          <a:bodyPr wrap="square" lIns="0" tIns="246381" rtlCol="0">
            <a:spAutoFit/>
          </a:bodyPr>
          <a:lstStyle/>
          <a:p>
            <a:r>
              <a:rPr lang="en-US" sz="1600" b="1">
                <a:solidFill>
                  <a:srgbClr val="205595"/>
                </a:solidFill>
                <a:cs typeface="Avenir Book"/>
              </a:rPr>
              <a:t>	7. From Soil to Food (17)</a:t>
            </a:r>
          </a:p>
          <a:p>
            <a:r>
              <a:rPr lang="en-US" sz="1600">
                <a:solidFill>
                  <a:srgbClr val="205595"/>
                </a:solidFill>
                <a:cs typeface="Avenir Book"/>
              </a:rPr>
              <a:t>	7.2.    Drip Irrigation</a:t>
            </a:r>
          </a:p>
          <a:p>
            <a:r>
              <a:rPr lang="en-US" sz="1600">
                <a:solidFill>
                  <a:srgbClr val="205595"/>
                </a:solidFill>
                <a:cs typeface="Avenir Book"/>
              </a:rPr>
              <a:t>	7.12.  Permaculture</a:t>
            </a:r>
          </a:p>
          <a:p>
            <a:r>
              <a:rPr lang="en-US" sz="1600">
                <a:solidFill>
                  <a:srgbClr val="205595"/>
                </a:solidFill>
                <a:cs typeface="Avenir Book"/>
              </a:rPr>
              <a:t>	7.16.  Agroforestry</a:t>
            </a:r>
          </a:p>
          <a:p>
            <a:r>
              <a:rPr lang="en-US" sz="1600">
                <a:solidFill>
                  <a:srgbClr val="205595"/>
                </a:solidFill>
                <a:cs typeface="Avenir Book"/>
              </a:rPr>
              <a:t>		</a:t>
            </a:r>
            <a:endParaRPr lang="en-US" sz="1600" b="1">
              <a:solidFill>
                <a:srgbClr val="205595"/>
              </a:solidFill>
              <a:cs typeface="Avenir Book"/>
            </a:endParaRPr>
          </a:p>
        </p:txBody>
      </p:sp>
      <p:sp>
        <p:nvSpPr>
          <p:cNvPr id="19" name="TextBox 18"/>
          <p:cNvSpPr txBox="1"/>
          <p:nvPr/>
        </p:nvSpPr>
        <p:spPr>
          <a:xfrm>
            <a:off x="372528" y="4761668"/>
            <a:ext cx="4923371" cy="1279839"/>
          </a:xfrm>
          <a:prstGeom prst="rect">
            <a:avLst/>
          </a:prstGeom>
          <a:noFill/>
        </p:spPr>
        <p:txBody>
          <a:bodyPr wrap="square" lIns="0" tIns="246381" rtlCol="0">
            <a:spAutoFit/>
          </a:bodyPr>
          <a:lstStyle/>
          <a:p>
            <a:r>
              <a:rPr lang="en-US" sz="1600" b="1">
                <a:solidFill>
                  <a:srgbClr val="205595"/>
                </a:solidFill>
                <a:cs typeface="Avenir Book"/>
              </a:rPr>
              <a:t>	6. Growth &amp; Change (3)</a:t>
            </a:r>
          </a:p>
          <a:p>
            <a:r>
              <a:rPr lang="en-US" sz="1600" b="1">
                <a:solidFill>
                  <a:srgbClr val="205595"/>
                </a:solidFill>
                <a:cs typeface="Avenir Book"/>
              </a:rPr>
              <a:t>	</a:t>
            </a:r>
            <a:r>
              <a:rPr lang="en-US" sz="1600">
                <a:solidFill>
                  <a:srgbClr val="205595"/>
                </a:solidFill>
                <a:cs typeface="Avenir Book"/>
              </a:rPr>
              <a:t>6.1.   Cloth Menstrual Pads</a:t>
            </a:r>
            <a:endParaRPr lang="en-US" sz="1600" i="1">
              <a:solidFill>
                <a:srgbClr val="205595"/>
              </a:solidFill>
              <a:cs typeface="Avenir Book"/>
            </a:endParaRPr>
          </a:p>
          <a:p>
            <a:r>
              <a:rPr lang="en-US" sz="1600">
                <a:solidFill>
                  <a:srgbClr val="205595"/>
                </a:solidFill>
                <a:cs typeface="Avenir Book"/>
              </a:rPr>
              <a:t>	6.2.   Menstrual Cups</a:t>
            </a:r>
            <a:endParaRPr lang="en-US" sz="1600" i="1">
              <a:solidFill>
                <a:srgbClr val="205595"/>
              </a:solidFill>
              <a:cs typeface="Avenir Book"/>
            </a:endParaRPr>
          </a:p>
          <a:p>
            <a:r>
              <a:rPr lang="en-US" sz="1600">
                <a:solidFill>
                  <a:srgbClr val="205595"/>
                </a:solidFill>
                <a:cs typeface="Avenir Book"/>
              </a:rPr>
              <a:t>	6.3.   Dedicated Latrines &amp; Clothes Washing</a:t>
            </a:r>
            <a:endParaRPr lang="en-US" sz="1027"/>
          </a:p>
        </p:txBody>
      </p:sp>
      <p:sp>
        <p:nvSpPr>
          <p:cNvPr id="20" name="TextBox 19"/>
          <p:cNvSpPr txBox="1"/>
          <p:nvPr/>
        </p:nvSpPr>
        <p:spPr>
          <a:xfrm>
            <a:off x="4677199" y="1897290"/>
            <a:ext cx="4127014" cy="2018502"/>
          </a:xfrm>
          <a:prstGeom prst="rect">
            <a:avLst/>
          </a:prstGeom>
          <a:noFill/>
        </p:spPr>
        <p:txBody>
          <a:bodyPr wrap="square" lIns="0" tIns="246381" rtlCol="0">
            <a:spAutoFit/>
          </a:bodyPr>
          <a:lstStyle/>
          <a:p>
            <a:r>
              <a:rPr lang="en-US" sz="1600" b="1">
                <a:solidFill>
                  <a:srgbClr val="205595"/>
                </a:solidFill>
                <a:cs typeface="Avenir Book"/>
              </a:rPr>
              <a:t>	 4. My Drinking Water (22)</a:t>
            </a:r>
          </a:p>
          <a:p>
            <a:r>
              <a:rPr lang="en-US" sz="1600">
                <a:solidFill>
                  <a:srgbClr val="205595"/>
                </a:solidFill>
                <a:cs typeface="Avenir Book"/>
              </a:rPr>
              <a:t>	4.1.    Rooftop Harvesting </a:t>
            </a:r>
          </a:p>
          <a:p>
            <a:r>
              <a:rPr lang="en-US" sz="1600">
                <a:solidFill>
                  <a:srgbClr val="205595"/>
                </a:solidFill>
                <a:cs typeface="Avenir Book"/>
              </a:rPr>
              <a:t>	4.5.    Rainwater Tank 	</a:t>
            </a:r>
          </a:p>
          <a:p>
            <a:r>
              <a:rPr lang="en-US" sz="1600">
                <a:solidFill>
                  <a:srgbClr val="205595"/>
                </a:solidFill>
                <a:cs typeface="Avenir Book"/>
              </a:rPr>
              <a:t>          4.10.  Water Source Protection</a:t>
            </a:r>
          </a:p>
          <a:p>
            <a:r>
              <a:rPr lang="en-US" sz="1600">
                <a:solidFill>
                  <a:srgbClr val="205595"/>
                </a:solidFill>
                <a:cs typeface="Avenir Book"/>
              </a:rPr>
              <a:t>	4.14.  Hand Pump</a:t>
            </a:r>
          </a:p>
          <a:p>
            <a:r>
              <a:rPr lang="en-US" sz="1600">
                <a:solidFill>
                  <a:srgbClr val="205595"/>
                </a:solidFill>
                <a:cs typeface="Avenir Book"/>
              </a:rPr>
              <a:t>	4.19.  Ceramic Water Filter</a:t>
            </a:r>
          </a:p>
          <a:p>
            <a:r>
              <a:rPr lang="en-US" sz="1600">
                <a:solidFill>
                  <a:srgbClr val="205595"/>
                </a:solidFill>
                <a:latin typeface="Avenir Book"/>
                <a:cs typeface="Avenir Book"/>
              </a:rPr>
              <a:t>		</a:t>
            </a:r>
            <a:endParaRPr lang="en-US" sz="1600" b="1">
              <a:solidFill>
                <a:srgbClr val="205595"/>
              </a:solidFill>
              <a:latin typeface="Avenir Book"/>
              <a:cs typeface="Avenir Book"/>
            </a:endParaRPr>
          </a:p>
        </p:txBody>
      </p:sp>
    </p:spTree>
    <p:extLst>
      <p:ext uri="{BB962C8B-B14F-4D97-AF65-F5344CB8AC3E}">
        <p14:creationId xmlns:p14="http://schemas.microsoft.com/office/powerpoint/2010/main" val="136274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81036" y="1615471"/>
            <a:ext cx="4590585" cy="1279839"/>
          </a:xfrm>
          <a:prstGeom prst="rect">
            <a:avLst/>
          </a:prstGeom>
          <a:noFill/>
        </p:spPr>
        <p:txBody>
          <a:bodyPr wrap="square" lIns="246381" tIns="246381" rtlCol="0">
            <a:spAutoFit/>
          </a:bodyPr>
          <a:lstStyle/>
          <a:p>
            <a:r>
              <a:rPr lang="en-US" sz="1600" b="1">
                <a:solidFill>
                  <a:srgbClr val="205595"/>
                </a:solidFill>
                <a:latin typeface="+mj-lt"/>
                <a:cs typeface="Avenir Book"/>
              </a:rPr>
              <a:t>3. The Watershed around my School (4)</a:t>
            </a:r>
          </a:p>
          <a:p>
            <a:r>
              <a:rPr lang="en-US" sz="1600">
                <a:solidFill>
                  <a:srgbClr val="205595"/>
                </a:solidFill>
                <a:latin typeface="+mj-lt"/>
                <a:cs typeface="Avenir Book"/>
              </a:rPr>
              <a:t>3.1.    What is a watershed? -</a:t>
            </a:r>
            <a:r>
              <a:rPr lang="en-US" sz="1600" i="1">
                <a:solidFill>
                  <a:srgbClr val="205595"/>
                </a:solidFill>
                <a:latin typeface="+mj-lt"/>
                <a:cs typeface="Avenir Book"/>
              </a:rPr>
              <a:t>Discussion</a:t>
            </a:r>
            <a:endParaRPr lang="en-US" sz="1600">
              <a:solidFill>
                <a:srgbClr val="205595"/>
              </a:solidFill>
              <a:latin typeface="+mj-lt"/>
              <a:cs typeface="Avenir Book"/>
            </a:endParaRPr>
          </a:p>
          <a:p>
            <a:r>
              <a:rPr lang="en-US" sz="1600">
                <a:solidFill>
                  <a:srgbClr val="205595"/>
                </a:solidFill>
                <a:latin typeface="+mj-lt"/>
                <a:cs typeface="Avenir Book"/>
              </a:rPr>
              <a:t>3.2.    Crumpled paper watershed -</a:t>
            </a:r>
            <a:r>
              <a:rPr lang="en-US" sz="1600" i="1">
                <a:solidFill>
                  <a:srgbClr val="205595"/>
                </a:solidFill>
                <a:latin typeface="+mj-lt"/>
                <a:cs typeface="Avenir Book"/>
              </a:rPr>
              <a:t>Experiment</a:t>
            </a:r>
            <a:endParaRPr lang="en-US" sz="1600">
              <a:solidFill>
                <a:srgbClr val="205595"/>
              </a:solidFill>
              <a:latin typeface="+mj-lt"/>
              <a:cs typeface="Avenir Book"/>
            </a:endParaRPr>
          </a:p>
          <a:p>
            <a:r>
              <a:rPr lang="en-US" sz="1600">
                <a:solidFill>
                  <a:srgbClr val="205595"/>
                </a:solidFill>
                <a:latin typeface="+mj-lt"/>
                <a:cs typeface="Avenir Book"/>
              </a:rPr>
              <a:t>		</a:t>
            </a:r>
            <a:endParaRPr lang="en-US" sz="1600" b="1">
              <a:solidFill>
                <a:srgbClr val="205595"/>
              </a:solidFill>
              <a:latin typeface="+mj-lt"/>
              <a:cs typeface="Avenir Book"/>
            </a:endParaRPr>
          </a:p>
        </p:txBody>
      </p:sp>
      <p:sp>
        <p:nvSpPr>
          <p:cNvPr id="3" name="Title 2"/>
          <p:cNvSpPr>
            <a:spLocks noGrp="1"/>
          </p:cNvSpPr>
          <p:nvPr>
            <p:ph type="title"/>
          </p:nvPr>
        </p:nvSpPr>
        <p:spPr>
          <a:xfrm>
            <a:off x="599018" y="134914"/>
            <a:ext cx="6937268" cy="608768"/>
          </a:xfrm>
          <a:prstGeom prst="rect">
            <a:avLst/>
          </a:prstGeom>
          <a:solidFill>
            <a:schemeClr val="bg1"/>
          </a:solidFill>
          <a:ln>
            <a:noFill/>
          </a:ln>
        </p:spPr>
        <p:txBody>
          <a:bodyPr vert="horz" wrap="square" lIns="180000" tIns="10800" rIns="108000" bIns="104400" rtlCol="0" anchor="t" anchorCtr="0">
            <a:spAutoFit/>
          </a:bodyPr>
          <a:lstStyle/>
          <a:p>
            <a:r>
              <a:rPr lang="de-CH" sz="3200">
                <a:solidFill>
                  <a:srgbClr val="205595"/>
                </a:solidFill>
                <a:latin typeface="+mj-lt"/>
                <a:ea typeface="+mn-ea"/>
                <a:cs typeface="Arial"/>
              </a:rPr>
              <a:t>3. Catalogue of Practical Exercises (73)</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2321" y="988444"/>
            <a:ext cx="870146" cy="837589"/>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683" y="2921939"/>
            <a:ext cx="865939" cy="833540"/>
          </a:xfrm>
          <a:prstGeom prst="rect">
            <a:avLst/>
          </a:prstGeom>
        </p:spPr>
      </p:pic>
      <p:sp>
        <p:nvSpPr>
          <p:cNvPr id="21" name="TextBox 20"/>
          <p:cNvSpPr txBox="1"/>
          <p:nvPr/>
        </p:nvSpPr>
        <p:spPr>
          <a:xfrm>
            <a:off x="552639" y="1638429"/>
            <a:ext cx="4277978" cy="1033617"/>
          </a:xfrm>
          <a:prstGeom prst="rect">
            <a:avLst/>
          </a:prstGeom>
          <a:noFill/>
        </p:spPr>
        <p:txBody>
          <a:bodyPr wrap="square" lIns="246381" tIns="246381" rtlCol="0">
            <a:spAutoFit/>
          </a:bodyPr>
          <a:lstStyle/>
          <a:p>
            <a:r>
              <a:rPr lang="en-US" sz="1600" b="1">
                <a:solidFill>
                  <a:srgbClr val="205595"/>
                </a:solidFill>
                <a:latin typeface="+mj-lt"/>
                <a:cs typeface="Avenir Book"/>
              </a:rPr>
              <a:t>1. My Surrounding Environment (3)</a:t>
            </a:r>
          </a:p>
          <a:p>
            <a:r>
              <a:rPr lang="en-US" sz="1600">
                <a:solidFill>
                  <a:srgbClr val="205595"/>
                </a:solidFill>
                <a:latin typeface="+mj-lt"/>
                <a:cs typeface="Avenir Book"/>
              </a:rPr>
              <a:t>1.1.    Transect Walk -</a:t>
            </a:r>
            <a:r>
              <a:rPr lang="en-US" sz="1600" i="1">
                <a:solidFill>
                  <a:srgbClr val="205595"/>
                </a:solidFill>
                <a:latin typeface="+mj-lt"/>
                <a:cs typeface="Avenir Book"/>
              </a:rPr>
              <a:t>Outdoor Activity</a:t>
            </a:r>
          </a:p>
          <a:p>
            <a:r>
              <a:rPr lang="en-US" sz="1600">
                <a:solidFill>
                  <a:srgbClr val="205595"/>
                </a:solidFill>
                <a:latin typeface="+mj-lt"/>
                <a:cs typeface="Avenir Book"/>
              </a:rPr>
              <a:t>1.2.   Mapping -</a:t>
            </a:r>
            <a:r>
              <a:rPr lang="en-US" sz="1600" i="1">
                <a:solidFill>
                  <a:srgbClr val="205595"/>
                </a:solidFill>
                <a:latin typeface="+mj-lt"/>
                <a:cs typeface="Avenir Book"/>
              </a:rPr>
              <a:t>Participatory Activity</a:t>
            </a:r>
          </a:p>
        </p:txBody>
      </p:sp>
      <p:sp>
        <p:nvSpPr>
          <p:cNvPr id="22" name="TextBox 21"/>
          <p:cNvSpPr txBox="1"/>
          <p:nvPr/>
        </p:nvSpPr>
        <p:spPr>
          <a:xfrm>
            <a:off x="4354321" y="1634011"/>
            <a:ext cx="4265135" cy="1279839"/>
          </a:xfrm>
          <a:prstGeom prst="rect">
            <a:avLst/>
          </a:prstGeom>
          <a:noFill/>
        </p:spPr>
        <p:txBody>
          <a:bodyPr wrap="square" lIns="246381" tIns="246381" rtlCol="0">
            <a:spAutoFit/>
          </a:bodyPr>
          <a:lstStyle/>
          <a:p>
            <a:r>
              <a:rPr lang="en-US" sz="1600" b="1">
                <a:solidFill>
                  <a:srgbClr val="205595"/>
                </a:solidFill>
                <a:latin typeface="+mj-lt"/>
                <a:cs typeface="Avenir Book"/>
              </a:rPr>
              <a:t> 2. The Water Cycle (14)</a:t>
            </a:r>
          </a:p>
          <a:p>
            <a:r>
              <a:rPr lang="en-US" sz="1600">
                <a:solidFill>
                  <a:srgbClr val="205595"/>
                </a:solidFill>
                <a:latin typeface="+mj-lt"/>
                <a:cs typeface="Avenir Book"/>
              </a:rPr>
              <a:t>2.1.    What is the Water Cycle? -</a:t>
            </a:r>
            <a:r>
              <a:rPr lang="en-US" sz="1600" i="1">
                <a:solidFill>
                  <a:srgbClr val="205595"/>
                </a:solidFill>
                <a:latin typeface="+mj-lt"/>
                <a:cs typeface="Avenir Book"/>
              </a:rPr>
              <a:t>Discussion</a:t>
            </a:r>
            <a:endParaRPr lang="en-US" sz="1600">
              <a:solidFill>
                <a:srgbClr val="205595"/>
              </a:solidFill>
              <a:latin typeface="+mj-lt"/>
              <a:cs typeface="Avenir Book"/>
            </a:endParaRPr>
          </a:p>
          <a:p>
            <a:r>
              <a:rPr lang="en-US" sz="1600">
                <a:solidFill>
                  <a:srgbClr val="205595"/>
                </a:solidFill>
                <a:latin typeface="+mj-lt"/>
                <a:cs typeface="Avenir Book"/>
              </a:rPr>
              <a:t>2.8.    Evaporation in a Jar -</a:t>
            </a:r>
            <a:r>
              <a:rPr lang="en-US" sz="1600" i="1">
                <a:solidFill>
                  <a:srgbClr val="205595"/>
                </a:solidFill>
                <a:latin typeface="+mj-lt"/>
                <a:cs typeface="Avenir Book"/>
              </a:rPr>
              <a:t>Experiment</a:t>
            </a:r>
            <a:endParaRPr lang="en-US" sz="1600">
              <a:solidFill>
                <a:srgbClr val="205595"/>
              </a:solidFill>
              <a:latin typeface="+mj-lt"/>
              <a:cs typeface="Avenir Book"/>
            </a:endParaRPr>
          </a:p>
          <a:p>
            <a:r>
              <a:rPr lang="en-US" sz="1600" b="1">
                <a:solidFill>
                  <a:srgbClr val="205595"/>
                </a:solidFill>
                <a:latin typeface="+mj-lt"/>
                <a:cs typeface="Avenir Book"/>
              </a:rPr>
              <a:t>		</a:t>
            </a: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4372" y="964434"/>
            <a:ext cx="820138" cy="789453"/>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683" y="964434"/>
            <a:ext cx="865939" cy="833540"/>
          </a:xfrm>
          <a:prstGeom prst="rect">
            <a:avLst/>
          </a:prstGeom>
        </p:spPr>
      </p:pic>
      <p:sp>
        <p:nvSpPr>
          <p:cNvPr id="26" name="TextBox 25"/>
          <p:cNvSpPr txBox="1"/>
          <p:nvPr/>
        </p:nvSpPr>
        <p:spPr>
          <a:xfrm>
            <a:off x="599018" y="3641455"/>
            <a:ext cx="4633830" cy="1279839"/>
          </a:xfrm>
          <a:prstGeom prst="rect">
            <a:avLst/>
          </a:prstGeom>
          <a:noFill/>
        </p:spPr>
        <p:txBody>
          <a:bodyPr wrap="square" lIns="246381" tIns="246381" rtlCol="0">
            <a:spAutoFit/>
          </a:bodyPr>
          <a:lstStyle/>
          <a:p>
            <a:r>
              <a:rPr lang="en-US" sz="1600" b="1">
                <a:solidFill>
                  <a:srgbClr val="205595"/>
                </a:solidFill>
                <a:latin typeface="+mj-lt"/>
                <a:cs typeface="Avenir Book"/>
              </a:rPr>
              <a:t>4. My Drinking Water (8)</a:t>
            </a:r>
          </a:p>
          <a:p>
            <a:r>
              <a:rPr lang="en-US" sz="1600">
                <a:solidFill>
                  <a:srgbClr val="205595"/>
                </a:solidFill>
                <a:latin typeface="+mj-lt"/>
                <a:cs typeface="Avenir Book"/>
              </a:rPr>
              <a:t>4.1.   Clear water ≠ clean water -</a:t>
            </a:r>
            <a:r>
              <a:rPr lang="en-US" sz="1600" i="1">
                <a:solidFill>
                  <a:srgbClr val="205595"/>
                </a:solidFill>
                <a:latin typeface="+mj-lt"/>
                <a:cs typeface="Avenir Book"/>
              </a:rPr>
              <a:t>Experiment</a:t>
            </a:r>
            <a:r>
              <a:rPr lang="en-US" sz="1600">
                <a:solidFill>
                  <a:srgbClr val="205595"/>
                </a:solidFill>
                <a:latin typeface="+mj-lt"/>
                <a:cs typeface="Avenir Book"/>
              </a:rPr>
              <a:t> </a:t>
            </a:r>
          </a:p>
          <a:p>
            <a:r>
              <a:rPr lang="en-US" sz="1600">
                <a:solidFill>
                  <a:srgbClr val="205595"/>
                </a:solidFill>
                <a:latin typeface="+mj-lt"/>
                <a:cs typeface="Avenir Book"/>
              </a:rPr>
              <a:t>4.2. 	Safe storage/transportation -</a:t>
            </a:r>
            <a:r>
              <a:rPr lang="en-US" sz="1600" i="1">
                <a:solidFill>
                  <a:srgbClr val="205595"/>
                </a:solidFill>
                <a:latin typeface="+mj-lt"/>
                <a:cs typeface="Avenir Book"/>
              </a:rPr>
              <a:t>Discussion </a:t>
            </a:r>
          </a:p>
          <a:p>
            <a:endParaRPr lang="en-US" sz="1600" b="1">
              <a:solidFill>
                <a:srgbClr val="205595"/>
              </a:solidFill>
              <a:latin typeface="+mj-lt"/>
              <a:cs typeface="Avenir Book"/>
            </a:endParaRPr>
          </a:p>
        </p:txBody>
      </p:sp>
      <p:pic>
        <p:nvPicPr>
          <p:cNvPr id="12" name="Picture 11">
            <a:extLst>
              <a:ext uri="{FF2B5EF4-FFF2-40B4-BE49-F238E27FC236}">
                <a16:creationId xmlns:a16="http://schemas.microsoft.com/office/drawing/2014/main" id="{D9B6C690-D708-4C05-8D9D-B87B22CE1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2947" y="2921939"/>
            <a:ext cx="881536" cy="848553"/>
          </a:xfrm>
          <a:prstGeom prst="rect">
            <a:avLst/>
          </a:prstGeom>
        </p:spPr>
      </p:pic>
      <p:pic>
        <p:nvPicPr>
          <p:cNvPr id="13" name="Picture 12">
            <a:extLst>
              <a:ext uri="{FF2B5EF4-FFF2-40B4-BE49-F238E27FC236}">
                <a16:creationId xmlns:a16="http://schemas.microsoft.com/office/drawing/2014/main" id="{8F7B36FF-BA83-4A30-B83B-736CE56A665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2321" y="2945949"/>
            <a:ext cx="820138" cy="789453"/>
          </a:xfrm>
          <a:prstGeom prst="rect">
            <a:avLst/>
          </a:prstGeom>
        </p:spPr>
      </p:pic>
      <p:sp>
        <p:nvSpPr>
          <p:cNvPr id="14" name="TextBox 13">
            <a:extLst>
              <a:ext uri="{FF2B5EF4-FFF2-40B4-BE49-F238E27FC236}">
                <a16:creationId xmlns:a16="http://schemas.microsoft.com/office/drawing/2014/main" id="{77004635-3239-4ED7-8FE7-2E5DE2AC7F1B}"/>
              </a:ext>
            </a:extLst>
          </p:cNvPr>
          <p:cNvSpPr txBox="1"/>
          <p:nvPr/>
        </p:nvSpPr>
        <p:spPr>
          <a:xfrm>
            <a:off x="4519922" y="3641455"/>
            <a:ext cx="4277978" cy="1526060"/>
          </a:xfrm>
          <a:prstGeom prst="rect">
            <a:avLst/>
          </a:prstGeom>
          <a:noFill/>
        </p:spPr>
        <p:txBody>
          <a:bodyPr wrap="square" lIns="246381" tIns="246381" rtlCol="0">
            <a:spAutoFit/>
          </a:bodyPr>
          <a:lstStyle/>
          <a:p>
            <a:r>
              <a:rPr lang="en-US" sz="1600" b="1">
                <a:solidFill>
                  <a:srgbClr val="205595"/>
                </a:solidFill>
                <a:latin typeface="+mj-lt"/>
                <a:cs typeface="Avenir Book"/>
              </a:rPr>
              <a:t>5. Hygiene &amp; Sanitation - (15)</a:t>
            </a:r>
          </a:p>
          <a:p>
            <a:r>
              <a:rPr lang="en-US" sz="1600">
                <a:solidFill>
                  <a:srgbClr val="205595"/>
                </a:solidFill>
                <a:latin typeface="+mj-lt"/>
                <a:cs typeface="Avenir Book"/>
              </a:rPr>
              <a:t>5.2.    Germ Transfer-</a:t>
            </a:r>
            <a:r>
              <a:rPr lang="en-US" sz="1600" i="1">
                <a:solidFill>
                  <a:srgbClr val="205595"/>
                </a:solidFill>
                <a:latin typeface="+mj-lt"/>
                <a:cs typeface="Avenir Book"/>
              </a:rPr>
              <a:t>Game</a:t>
            </a:r>
          </a:p>
          <a:p>
            <a:r>
              <a:rPr lang="en-US" sz="1600">
                <a:solidFill>
                  <a:srgbClr val="205595"/>
                </a:solidFill>
                <a:latin typeface="+mj-lt"/>
                <a:cs typeface="Avenir Book"/>
              </a:rPr>
              <a:t>5.13.   Handwashing Routine –</a:t>
            </a:r>
            <a:r>
              <a:rPr lang="en-US" sz="1600" i="1">
                <a:solidFill>
                  <a:srgbClr val="205595"/>
                </a:solidFill>
                <a:latin typeface="+mj-lt"/>
                <a:cs typeface="Avenir Book"/>
              </a:rPr>
              <a:t>Discussion</a:t>
            </a:r>
          </a:p>
          <a:p>
            <a:r>
              <a:rPr lang="en-US" sz="1600" b="1">
                <a:solidFill>
                  <a:srgbClr val="205595"/>
                </a:solidFill>
                <a:latin typeface="+mj-lt"/>
                <a:cs typeface="Avenir Book"/>
              </a:rPr>
              <a:t>		</a:t>
            </a:r>
          </a:p>
          <a:p>
            <a:endParaRPr lang="en-US" sz="1600" i="1">
              <a:solidFill>
                <a:srgbClr val="205595"/>
              </a:solidFill>
              <a:latin typeface="+mj-lt"/>
              <a:cs typeface="Avenir Book"/>
            </a:endParaRPr>
          </a:p>
        </p:txBody>
      </p:sp>
      <p:sp>
        <p:nvSpPr>
          <p:cNvPr id="15" name="TextBox 14">
            <a:extLst>
              <a:ext uri="{FF2B5EF4-FFF2-40B4-BE49-F238E27FC236}">
                <a16:creationId xmlns:a16="http://schemas.microsoft.com/office/drawing/2014/main" id="{CBCDEB0E-513F-4866-A312-31D6BE29755E}"/>
              </a:ext>
            </a:extLst>
          </p:cNvPr>
          <p:cNvSpPr txBox="1"/>
          <p:nvPr/>
        </p:nvSpPr>
        <p:spPr>
          <a:xfrm>
            <a:off x="8171348" y="3574703"/>
            <a:ext cx="4265135" cy="1279839"/>
          </a:xfrm>
          <a:prstGeom prst="rect">
            <a:avLst/>
          </a:prstGeom>
          <a:noFill/>
        </p:spPr>
        <p:txBody>
          <a:bodyPr wrap="square" lIns="246381" tIns="246381" rtlCol="0">
            <a:spAutoFit/>
          </a:bodyPr>
          <a:lstStyle/>
          <a:p>
            <a:r>
              <a:rPr lang="en-US" sz="1600" b="1">
                <a:solidFill>
                  <a:srgbClr val="205595"/>
                </a:solidFill>
                <a:latin typeface="+mj-lt"/>
                <a:cs typeface="Avenir Book"/>
              </a:rPr>
              <a:t>6. Growth &amp; Change – (10)</a:t>
            </a:r>
          </a:p>
          <a:p>
            <a:r>
              <a:rPr lang="en-US" sz="1600">
                <a:solidFill>
                  <a:srgbClr val="205595"/>
                </a:solidFill>
                <a:latin typeface="+mj-lt"/>
                <a:cs typeface="Avenir Book"/>
              </a:rPr>
              <a:t>6.5.    Knock down the myth –</a:t>
            </a:r>
            <a:r>
              <a:rPr lang="en-US" sz="1600" i="1">
                <a:solidFill>
                  <a:srgbClr val="205595"/>
                </a:solidFill>
                <a:latin typeface="+mj-lt"/>
                <a:cs typeface="Avenir Book"/>
              </a:rPr>
              <a:t>Game</a:t>
            </a:r>
          </a:p>
          <a:p>
            <a:r>
              <a:rPr lang="en-US" sz="1600">
                <a:solidFill>
                  <a:srgbClr val="205595"/>
                </a:solidFill>
                <a:latin typeface="+mj-lt"/>
                <a:cs typeface="Avenir Book"/>
              </a:rPr>
              <a:t>6.8.    Reusable Pad Making –</a:t>
            </a:r>
            <a:r>
              <a:rPr lang="en-US" sz="1600" i="1">
                <a:solidFill>
                  <a:srgbClr val="205595"/>
                </a:solidFill>
                <a:latin typeface="+mj-lt"/>
                <a:cs typeface="Avenir Book"/>
              </a:rPr>
              <a:t>Participatory 		</a:t>
            </a:r>
            <a:endParaRPr lang="en-US" sz="1600" b="1">
              <a:solidFill>
                <a:srgbClr val="205595"/>
              </a:solidFill>
              <a:latin typeface="+mj-lt"/>
              <a:cs typeface="Avenir Book"/>
            </a:endParaRPr>
          </a:p>
        </p:txBody>
      </p:sp>
      <p:pic>
        <p:nvPicPr>
          <p:cNvPr id="16" name="Picture 15">
            <a:extLst>
              <a:ext uri="{FF2B5EF4-FFF2-40B4-BE49-F238E27FC236}">
                <a16:creationId xmlns:a16="http://schemas.microsoft.com/office/drawing/2014/main" id="{7B898287-8532-4A36-A7A4-E5B6E83DAE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4683" y="4994719"/>
            <a:ext cx="846683" cy="815005"/>
          </a:xfrm>
          <a:prstGeom prst="rect">
            <a:avLst/>
          </a:prstGeom>
        </p:spPr>
      </p:pic>
      <p:pic>
        <p:nvPicPr>
          <p:cNvPr id="17" name="Picture 16">
            <a:extLst>
              <a:ext uri="{FF2B5EF4-FFF2-40B4-BE49-F238E27FC236}">
                <a16:creationId xmlns:a16="http://schemas.microsoft.com/office/drawing/2014/main" id="{1B62D1F2-6572-4759-AFDE-45A25E854D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22947" y="4920768"/>
            <a:ext cx="869918" cy="837370"/>
          </a:xfrm>
          <a:prstGeom prst="rect">
            <a:avLst/>
          </a:prstGeom>
        </p:spPr>
      </p:pic>
      <p:sp>
        <p:nvSpPr>
          <p:cNvPr id="18" name="TextBox 17">
            <a:extLst>
              <a:ext uri="{FF2B5EF4-FFF2-40B4-BE49-F238E27FC236}">
                <a16:creationId xmlns:a16="http://schemas.microsoft.com/office/drawing/2014/main" id="{26D573F1-8949-40DB-A195-1922CD4813E2}"/>
              </a:ext>
            </a:extLst>
          </p:cNvPr>
          <p:cNvSpPr txBox="1"/>
          <p:nvPr/>
        </p:nvSpPr>
        <p:spPr>
          <a:xfrm>
            <a:off x="599018" y="5595500"/>
            <a:ext cx="4590585" cy="1279839"/>
          </a:xfrm>
          <a:prstGeom prst="rect">
            <a:avLst/>
          </a:prstGeom>
          <a:noFill/>
        </p:spPr>
        <p:txBody>
          <a:bodyPr wrap="square" lIns="246381" tIns="246381" rtlCol="0">
            <a:spAutoFit/>
          </a:bodyPr>
          <a:lstStyle/>
          <a:p>
            <a:r>
              <a:rPr lang="en-US" sz="1600" b="1">
                <a:solidFill>
                  <a:srgbClr val="205595"/>
                </a:solidFill>
                <a:latin typeface="+mj-lt"/>
                <a:cs typeface="Avenir Book"/>
              </a:rPr>
              <a:t> 7. From Soil to Food – (10)</a:t>
            </a:r>
          </a:p>
          <a:p>
            <a:r>
              <a:rPr lang="en-US" sz="1600">
                <a:solidFill>
                  <a:srgbClr val="205595"/>
                </a:solidFill>
                <a:latin typeface="+mj-lt"/>
                <a:cs typeface="Avenir Book"/>
              </a:rPr>
              <a:t>7.2.    Soil Erosion -</a:t>
            </a:r>
            <a:r>
              <a:rPr lang="en-US" sz="1600" i="1">
                <a:solidFill>
                  <a:srgbClr val="205595"/>
                </a:solidFill>
                <a:latin typeface="+mj-lt"/>
                <a:cs typeface="Avenir Book"/>
              </a:rPr>
              <a:t>Experiment</a:t>
            </a:r>
            <a:endParaRPr lang="en-US" sz="1600">
              <a:solidFill>
                <a:srgbClr val="205595"/>
              </a:solidFill>
              <a:latin typeface="+mj-lt"/>
              <a:cs typeface="Avenir Book"/>
            </a:endParaRPr>
          </a:p>
          <a:p>
            <a:r>
              <a:rPr lang="en-US" sz="1600">
                <a:solidFill>
                  <a:srgbClr val="205595"/>
                </a:solidFill>
                <a:latin typeface="+mj-lt"/>
                <a:cs typeface="Avenir Book"/>
              </a:rPr>
              <a:t>7.5.    Decomposition Column-</a:t>
            </a:r>
            <a:r>
              <a:rPr lang="en-US" sz="1600" i="1">
                <a:solidFill>
                  <a:srgbClr val="205595"/>
                </a:solidFill>
                <a:latin typeface="+mj-lt"/>
                <a:cs typeface="Avenir Book"/>
              </a:rPr>
              <a:t> Experiment</a:t>
            </a:r>
            <a:endParaRPr lang="en-US" sz="1600">
              <a:solidFill>
                <a:srgbClr val="205595"/>
              </a:solidFill>
              <a:latin typeface="+mj-lt"/>
              <a:cs typeface="Avenir Book"/>
            </a:endParaRPr>
          </a:p>
          <a:p>
            <a:endParaRPr lang="en-US" sz="1600" b="1">
              <a:solidFill>
                <a:srgbClr val="205595"/>
              </a:solidFill>
              <a:latin typeface="+mj-lt"/>
              <a:cs typeface="Avenir Book"/>
            </a:endParaRPr>
          </a:p>
        </p:txBody>
      </p:sp>
      <p:sp>
        <p:nvSpPr>
          <p:cNvPr id="19" name="TextBox 18">
            <a:extLst>
              <a:ext uri="{FF2B5EF4-FFF2-40B4-BE49-F238E27FC236}">
                <a16:creationId xmlns:a16="http://schemas.microsoft.com/office/drawing/2014/main" id="{8A4910E0-3129-431F-A4B3-0F741192C773}"/>
              </a:ext>
            </a:extLst>
          </p:cNvPr>
          <p:cNvSpPr txBox="1"/>
          <p:nvPr/>
        </p:nvSpPr>
        <p:spPr>
          <a:xfrm>
            <a:off x="4519922" y="5590300"/>
            <a:ext cx="4633830" cy="1033617"/>
          </a:xfrm>
          <a:prstGeom prst="rect">
            <a:avLst/>
          </a:prstGeom>
          <a:noFill/>
        </p:spPr>
        <p:txBody>
          <a:bodyPr wrap="square" lIns="246381" tIns="246381" rtlCol="0">
            <a:spAutoFit/>
          </a:bodyPr>
          <a:lstStyle/>
          <a:p>
            <a:r>
              <a:rPr lang="en-US" sz="1600" b="1">
                <a:solidFill>
                  <a:srgbClr val="205595"/>
                </a:solidFill>
                <a:latin typeface="+mj-lt"/>
                <a:cs typeface="Avenir Book"/>
              </a:rPr>
              <a:t>8. From Waste to Resources - (9)</a:t>
            </a:r>
          </a:p>
          <a:p>
            <a:r>
              <a:rPr lang="en-US" sz="1600">
                <a:solidFill>
                  <a:srgbClr val="205595"/>
                </a:solidFill>
                <a:latin typeface="+mj-lt"/>
                <a:cs typeface="Avenir Book"/>
              </a:rPr>
              <a:t>8.1.   Waste collection day  -</a:t>
            </a:r>
            <a:r>
              <a:rPr lang="en-US" sz="1600" i="1">
                <a:solidFill>
                  <a:srgbClr val="205595"/>
                </a:solidFill>
                <a:latin typeface="+mj-lt"/>
                <a:cs typeface="Avenir Book"/>
              </a:rPr>
              <a:t>Outdoor activity</a:t>
            </a:r>
            <a:endParaRPr lang="en-US" sz="1600">
              <a:solidFill>
                <a:srgbClr val="205595"/>
              </a:solidFill>
              <a:latin typeface="+mj-lt"/>
              <a:cs typeface="Avenir Book"/>
            </a:endParaRPr>
          </a:p>
          <a:p>
            <a:r>
              <a:rPr lang="en-US" sz="1600">
                <a:solidFill>
                  <a:srgbClr val="205595"/>
                </a:solidFill>
                <a:latin typeface="+mj-lt"/>
                <a:cs typeface="Avenir Book"/>
              </a:rPr>
              <a:t>8.4. 	Waste degradation rate -</a:t>
            </a:r>
            <a:r>
              <a:rPr lang="en-US" sz="1600" i="1">
                <a:solidFill>
                  <a:srgbClr val="205595"/>
                </a:solidFill>
                <a:latin typeface="+mj-lt"/>
                <a:cs typeface="Avenir Book"/>
              </a:rPr>
              <a:t>Discussion </a:t>
            </a:r>
          </a:p>
        </p:txBody>
      </p:sp>
    </p:spTree>
    <p:extLst>
      <p:ext uri="{BB962C8B-B14F-4D97-AF65-F5344CB8AC3E}">
        <p14:creationId xmlns:p14="http://schemas.microsoft.com/office/powerpoint/2010/main" val="2708688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1463242" y="1265691"/>
            <a:ext cx="9265516" cy="4068000"/>
          </a:xfrm>
        </p:spPr>
        <p:txBody>
          <a:bodyPr>
            <a:normAutofit/>
          </a:bodyPr>
          <a:lstStyle/>
          <a:p>
            <a:pPr marL="0" indent="0">
              <a:spcBef>
                <a:spcPts val="1500"/>
              </a:spcBef>
              <a:buNone/>
            </a:pPr>
            <a:r>
              <a:rPr lang="en-US" b="1"/>
              <a:t>Implementation principles</a:t>
            </a:r>
          </a:p>
          <a:p>
            <a:pPr>
              <a:spcBef>
                <a:spcPts val="1500"/>
              </a:spcBef>
            </a:pPr>
            <a:r>
              <a:rPr lang="en-US" sz="2400"/>
              <a:t>Learning by doing </a:t>
            </a:r>
          </a:p>
          <a:p>
            <a:pPr>
              <a:spcBef>
                <a:spcPts val="1500"/>
              </a:spcBef>
            </a:pPr>
            <a:r>
              <a:rPr lang="en-US" sz="2400"/>
              <a:t>Inspiring but not to imposing </a:t>
            </a:r>
          </a:p>
          <a:p>
            <a:pPr>
              <a:spcBef>
                <a:spcPts val="1500"/>
              </a:spcBef>
            </a:pPr>
            <a:r>
              <a:rPr lang="en-US" sz="2400"/>
              <a:t>Each school is different</a:t>
            </a:r>
          </a:p>
          <a:p>
            <a:pPr>
              <a:spcBef>
                <a:spcPts val="1500"/>
              </a:spcBef>
            </a:pPr>
            <a:r>
              <a:rPr lang="de-CH" sz="2400"/>
              <a:t>A pathway</a:t>
            </a:r>
          </a:p>
          <a:p>
            <a:pPr marL="0" indent="0">
              <a:buNone/>
            </a:pPr>
            <a:endParaRPr lang="de-CH"/>
          </a:p>
        </p:txBody>
      </p:sp>
      <p:sp>
        <p:nvSpPr>
          <p:cNvPr id="8" name="Title 2">
            <a:extLst>
              <a:ext uri="{FF2B5EF4-FFF2-40B4-BE49-F238E27FC236}">
                <a16:creationId xmlns:a16="http://schemas.microsoft.com/office/drawing/2014/main" id="{BB5B7880-6617-464E-AB0B-CCDD5FABC7D9}"/>
              </a:ext>
            </a:extLst>
          </p:cNvPr>
          <p:cNvSpPr>
            <a:spLocks noGrp="1"/>
          </p:cNvSpPr>
          <p:nvPr>
            <p:ph type="title"/>
          </p:nvPr>
        </p:nvSpPr>
        <p:spPr>
          <a:xfrm>
            <a:off x="599018" y="184340"/>
            <a:ext cx="6956328" cy="608768"/>
          </a:xfrm>
          <a:solidFill>
            <a:schemeClr val="bg1"/>
          </a:solidFill>
        </p:spPr>
        <p:txBody>
          <a:bodyPr/>
          <a:lstStyle/>
          <a:p>
            <a:r>
              <a:rPr lang="de-CH" sz="3200">
                <a:solidFill>
                  <a:srgbClr val="205595"/>
                </a:solidFill>
                <a:latin typeface="+mn-lt"/>
                <a:ea typeface="+mn-ea"/>
                <a:cs typeface="Arial"/>
              </a:rPr>
              <a:t>What is the Blue Schools Kit?</a:t>
            </a:r>
          </a:p>
        </p:txBody>
      </p:sp>
      <p:pic>
        <p:nvPicPr>
          <p:cNvPr id="5" name="Image 3">
            <a:extLst>
              <a:ext uri="{FF2B5EF4-FFF2-40B4-BE49-F238E27FC236}">
                <a16:creationId xmlns:a16="http://schemas.microsoft.com/office/drawing/2014/main" id="{FBA345B4-281E-4619-AB83-7DE0E12A7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4146359"/>
            <a:ext cx="11458575" cy="2527301"/>
          </a:xfrm>
          <a:prstGeom prst="rect">
            <a:avLst/>
          </a:prstGeom>
        </p:spPr>
      </p:pic>
    </p:spTree>
    <p:extLst>
      <p:ext uri="{BB962C8B-B14F-4D97-AF65-F5344CB8AC3E}">
        <p14:creationId xmlns:p14="http://schemas.microsoft.com/office/powerpoint/2010/main" val="1601677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1">
            <a:extLst>
              <a:ext uri="{FF2B5EF4-FFF2-40B4-BE49-F238E27FC236}">
                <a16:creationId xmlns:a16="http://schemas.microsoft.com/office/drawing/2014/main" id="{F2DA8DF9-BE89-4BFF-9397-AF28210991D2}"/>
              </a:ext>
            </a:extLst>
          </p:cNvPr>
          <p:cNvSpPr txBox="1"/>
          <p:nvPr/>
        </p:nvSpPr>
        <p:spPr>
          <a:xfrm>
            <a:off x="680231" y="116299"/>
            <a:ext cx="6505660" cy="584775"/>
          </a:xfrm>
          <a:prstGeom prst="rect">
            <a:avLst/>
          </a:prstGeom>
          <a:solidFill>
            <a:schemeClr val="bg1"/>
          </a:solidFill>
        </p:spPr>
        <p:txBody>
          <a:bodyPr wrap="square" rtlCol="0">
            <a:spAutoFit/>
          </a:bodyPr>
          <a:lstStyle/>
          <a:p>
            <a:r>
              <a:rPr lang="fr-FR" sz="3200">
                <a:solidFill>
                  <a:srgbClr val="205595"/>
                </a:solidFill>
                <a:cs typeface="Arial"/>
              </a:rPr>
              <a:t>Training of stakeholders </a:t>
            </a:r>
            <a:r>
              <a:rPr lang="fr-FR" sz="3200" err="1">
                <a:solidFill>
                  <a:srgbClr val="205595"/>
                </a:solidFill>
                <a:cs typeface="Arial"/>
              </a:rPr>
              <a:t>is</a:t>
            </a:r>
            <a:r>
              <a:rPr lang="fr-FR" sz="3200">
                <a:solidFill>
                  <a:srgbClr val="205595"/>
                </a:solidFill>
                <a:cs typeface="Arial"/>
              </a:rPr>
              <a:t> key</a:t>
            </a:r>
            <a:endParaRPr lang="en-GB" sz="3200">
              <a:solidFill>
                <a:srgbClr val="205595"/>
              </a:solidFill>
              <a:cs typeface="Arial"/>
            </a:endParaRPr>
          </a:p>
        </p:txBody>
      </p:sp>
      <p:pic>
        <p:nvPicPr>
          <p:cNvPr id="3" name="Image 2">
            <a:extLst>
              <a:ext uri="{FF2B5EF4-FFF2-40B4-BE49-F238E27FC236}">
                <a16:creationId xmlns:a16="http://schemas.microsoft.com/office/drawing/2014/main" id="{836369DD-69A4-4101-965F-0E69F6E3CC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9552" y="1101435"/>
            <a:ext cx="6840948" cy="5461001"/>
          </a:xfrm>
          <a:prstGeom prst="rect">
            <a:avLst/>
          </a:prstGeom>
        </p:spPr>
      </p:pic>
      <p:sp>
        <p:nvSpPr>
          <p:cNvPr id="5" name="Rectangle 4">
            <a:extLst>
              <a:ext uri="{FF2B5EF4-FFF2-40B4-BE49-F238E27FC236}">
                <a16:creationId xmlns:a16="http://schemas.microsoft.com/office/drawing/2014/main" id="{8B4FA87D-0B41-4240-9559-E9826C15BAAF}"/>
              </a:ext>
            </a:extLst>
          </p:cNvPr>
          <p:cNvSpPr/>
          <p:nvPr/>
        </p:nvSpPr>
        <p:spPr>
          <a:xfrm>
            <a:off x="6305550" y="4584700"/>
            <a:ext cx="2774950" cy="5143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635606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C1F3E1F0-EFE2-4649-AB8A-24768B44DB9B}"/>
              </a:ext>
            </a:extLst>
          </p:cNvPr>
          <p:cNvSpPr>
            <a:spLocks noGrp="1"/>
          </p:cNvSpPr>
          <p:nvPr>
            <p:ph type="subTitle" idx="1"/>
          </p:nvPr>
        </p:nvSpPr>
        <p:spPr>
          <a:xfrm>
            <a:off x="836084" y="1143699"/>
            <a:ext cx="11267016" cy="4068000"/>
          </a:xfrm>
        </p:spPr>
        <p:txBody>
          <a:bodyPr/>
          <a:lstStyle/>
          <a:p>
            <a:pPr marL="0" indent="0">
              <a:buNone/>
            </a:pPr>
            <a:r>
              <a:rPr lang="en-GB" b="1">
                <a:sym typeface="Wingdings" panose="05000000000000000000" pitchFamily="2" charset="2"/>
              </a:rPr>
              <a:t>What is a road map?</a:t>
            </a:r>
          </a:p>
          <a:p>
            <a:pPr marL="0" indent="0">
              <a:buNone/>
            </a:pPr>
            <a:r>
              <a:rPr lang="en-GB">
                <a:sym typeface="Wingdings" panose="05000000000000000000" pitchFamily="2" charset="2"/>
              </a:rPr>
              <a:t> A sequence of phases and respective activities per component.</a:t>
            </a:r>
          </a:p>
          <a:p>
            <a:pPr marL="0" indent="0">
              <a:buNone/>
            </a:pPr>
            <a:r>
              <a:rPr lang="en-GB">
                <a:sym typeface="Wingdings" panose="05000000000000000000" pitchFamily="2" charset="2"/>
              </a:rPr>
              <a:t> </a:t>
            </a:r>
            <a:r>
              <a:rPr lang="en-GB"/>
              <a:t>It can be country specific. </a:t>
            </a:r>
          </a:p>
          <a:p>
            <a:pPr marL="0" indent="0">
              <a:buNone/>
            </a:pPr>
            <a:r>
              <a:rPr lang="en-US" sz="1800">
                <a:sym typeface="Wingdings" panose="05000000000000000000" pitchFamily="2" charset="2"/>
              </a:rPr>
              <a:t>    </a:t>
            </a:r>
            <a:endParaRPr lang="de-CH"/>
          </a:p>
        </p:txBody>
      </p:sp>
      <p:sp>
        <p:nvSpPr>
          <p:cNvPr id="3" name="Title 2">
            <a:extLst>
              <a:ext uri="{FF2B5EF4-FFF2-40B4-BE49-F238E27FC236}">
                <a16:creationId xmlns:a16="http://schemas.microsoft.com/office/drawing/2014/main" id="{1E966848-F4F5-4B01-A628-51B2BCB951B1}"/>
              </a:ext>
            </a:extLst>
          </p:cNvPr>
          <p:cNvSpPr>
            <a:spLocks noGrp="1"/>
          </p:cNvSpPr>
          <p:nvPr>
            <p:ph type="title"/>
          </p:nvPr>
        </p:nvSpPr>
        <p:spPr/>
        <p:txBody>
          <a:bodyPr/>
          <a:lstStyle/>
          <a:p>
            <a:r>
              <a:rPr lang="en-US" sz="3200">
                <a:solidFill>
                  <a:srgbClr val="205595"/>
                </a:solidFill>
                <a:latin typeface="+mn-lt"/>
                <a:ea typeface="+mn-ea"/>
                <a:cs typeface="Arial"/>
              </a:rPr>
              <a:t>Blue Schools Road map</a:t>
            </a:r>
            <a:endParaRPr lang="en-GB" sz="3200">
              <a:solidFill>
                <a:srgbClr val="205595"/>
              </a:solidFill>
              <a:latin typeface="+mn-lt"/>
              <a:ea typeface="+mn-ea"/>
              <a:cs typeface="Arial"/>
            </a:endParaRPr>
          </a:p>
        </p:txBody>
      </p:sp>
      <p:pic>
        <p:nvPicPr>
          <p:cNvPr id="4" name="Picture 3">
            <a:extLst>
              <a:ext uri="{FF2B5EF4-FFF2-40B4-BE49-F238E27FC236}">
                <a16:creationId xmlns:a16="http://schemas.microsoft.com/office/drawing/2014/main" id="{F99E2115-CF1D-47F6-97D8-BC6DD1AFE3C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917045" y="2442937"/>
            <a:ext cx="10438871" cy="4230723"/>
          </a:xfrm>
          <a:prstGeom prst="rect">
            <a:avLst/>
          </a:prstGeom>
          <a:noFill/>
          <a:ln>
            <a:noFill/>
          </a:ln>
        </p:spPr>
      </p:pic>
    </p:spTree>
    <p:extLst>
      <p:ext uri="{BB962C8B-B14F-4D97-AF65-F5344CB8AC3E}">
        <p14:creationId xmlns:p14="http://schemas.microsoft.com/office/powerpoint/2010/main" val="258617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a:extLst>
              <a:ext uri="{FF2B5EF4-FFF2-40B4-BE49-F238E27FC236}">
                <a16:creationId xmlns:a16="http://schemas.microsoft.com/office/drawing/2014/main" id="{34481E2C-8E3D-8347-A26F-B5D22DD6032B}"/>
              </a:ext>
            </a:extLst>
          </p:cNvPr>
          <p:cNvSpPr>
            <a:spLocks noChangeArrowheads="1"/>
          </p:cNvSpPr>
          <p:nvPr/>
        </p:nvSpPr>
        <p:spPr bwMode="auto">
          <a:xfrm flipV="1">
            <a:off x="1524001" y="-208904"/>
            <a:ext cx="641191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solidFill>
                <a:srgbClr val="015873"/>
              </a:solidFill>
              <a:latin typeface="Arial" panose="020B0604020202020204" pitchFamily="34" charset="0"/>
            </a:endParaRPr>
          </a:p>
        </p:txBody>
      </p:sp>
      <p:sp>
        <p:nvSpPr>
          <p:cNvPr id="5123" name="Rectangle 2">
            <a:extLst>
              <a:ext uri="{FF2B5EF4-FFF2-40B4-BE49-F238E27FC236}">
                <a16:creationId xmlns:a16="http://schemas.microsoft.com/office/drawing/2014/main" id="{5BF58C25-1292-5E42-BAE3-0E48142C96C6}"/>
              </a:ext>
            </a:extLst>
          </p:cNvPr>
          <p:cNvSpPr>
            <a:spLocks noChangeArrowheads="1"/>
          </p:cNvSpPr>
          <p:nvPr/>
        </p:nvSpPr>
        <p:spPr bwMode="auto">
          <a:xfrm>
            <a:off x="2006601" y="595314"/>
            <a:ext cx="750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CH" altLang="fr-FR" sz="4000">
                <a:solidFill>
                  <a:srgbClr val="C00000"/>
                </a:solidFill>
                <a:latin typeface="Arial Narrow" panose="020B0604020202020204" pitchFamily="34" charset="0"/>
                <a:ea typeface="Calibri" panose="020F0502020204030204" pitchFamily="34" charset="0"/>
                <a:cs typeface="Times New Roman" panose="02020603050405020304" pitchFamily="18" charset="0"/>
              </a:rPr>
              <a:t>Aspects généraux</a:t>
            </a:r>
            <a:endParaRPr lang="fr-FR" altLang="fr-FR" sz="4000">
              <a:solidFill>
                <a:srgbClr val="C00000"/>
              </a:solidFill>
              <a:latin typeface="Arial Narrow" panose="020B0604020202020204" pitchFamily="34" charset="0"/>
              <a:ea typeface="Calibri" panose="020F0502020204030204" pitchFamily="34" charset="0"/>
              <a:cs typeface="Times New Roman" panose="02020603050405020304" pitchFamily="18" charset="0"/>
            </a:endParaRPr>
          </a:p>
        </p:txBody>
      </p:sp>
      <p:sp>
        <p:nvSpPr>
          <p:cNvPr id="5124" name="Rectangle 3">
            <a:extLst>
              <a:ext uri="{FF2B5EF4-FFF2-40B4-BE49-F238E27FC236}">
                <a16:creationId xmlns:a16="http://schemas.microsoft.com/office/drawing/2014/main" id="{52F6D0E7-2211-024A-B6DB-F748A83A7B6E}"/>
              </a:ext>
            </a:extLst>
          </p:cNvPr>
          <p:cNvSpPr>
            <a:spLocks noChangeArrowheads="1"/>
          </p:cNvSpPr>
          <p:nvPr/>
        </p:nvSpPr>
        <p:spPr bwMode="auto">
          <a:xfrm>
            <a:off x="1884364" y="1511301"/>
            <a:ext cx="833278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rPr>
              <a:t>En 2020, le consortium Helvetas - HEKS a obtenu des fonds spéciaux de la DDC, pour des actions spécifiques de lutte contre le Covid 19,</a:t>
            </a:r>
          </a:p>
          <a:p>
            <a:pPr algn="just">
              <a:spcBef>
                <a:spcPct val="0"/>
              </a:spcBef>
              <a:buFontTx/>
              <a:buNone/>
            </a:pPr>
            <a:endPar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endPar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r>
              <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rPr>
              <a:t>Ces actions ont complété les Actions du PHRASEA pour assurer aux populations l’accès universel et équitable à l’eau potable, et à des services d’assainissement et d’hygiène adéquats.</a:t>
            </a:r>
          </a:p>
          <a:p>
            <a:pPr algn="just">
              <a:spcBef>
                <a:spcPct val="0"/>
              </a:spcBef>
              <a:buFontTx/>
              <a:buNone/>
            </a:pPr>
            <a:r>
              <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rPr>
              <a:t>(3 Régions : Maradi, Dosso et Tillabéri pour l’hydraulique pastorale)</a:t>
            </a:r>
          </a:p>
          <a:p>
            <a:pPr algn="just">
              <a:spcBef>
                <a:spcPct val="0"/>
              </a:spcBef>
              <a:buFontTx/>
              <a:buNone/>
            </a:pPr>
            <a:endParaRPr lang="fr-FR" altLang="fr-FR" sz="2800">
              <a:solidFill>
                <a:srgbClr val="0070C0"/>
              </a:solidFill>
              <a:latin typeface="Arial Narrow" panose="020B0604020202020204" pitchFamily="34" charset="0"/>
              <a:ea typeface="Calibri" panose="020F0502020204030204" pitchFamily="34" charset="0"/>
              <a:cs typeface="Times New Roman" panose="02020603050405020304" pitchFamily="18" charset="0"/>
            </a:endParaRPr>
          </a:p>
        </p:txBody>
      </p:sp>
      <p:sp>
        <p:nvSpPr>
          <p:cNvPr id="2" name="Segnaposto numero diapositiva 1">
            <a:extLst>
              <a:ext uri="{FF2B5EF4-FFF2-40B4-BE49-F238E27FC236}">
                <a16:creationId xmlns:a16="http://schemas.microsoft.com/office/drawing/2014/main" id="{38AA5E3A-CB8B-9646-A6E6-9E2916455F38}"/>
              </a:ext>
            </a:extLst>
          </p:cNvPr>
          <p:cNvSpPr>
            <a:spLocks noGrp="1"/>
          </p:cNvSpPr>
          <p:nvPr>
            <p:ph type="sldNum" sz="quarter" idx="12"/>
          </p:nvPr>
        </p:nvSpPr>
        <p:spPr/>
        <p:txBody>
          <a:bodyPr/>
          <a:lstStyle/>
          <a:p>
            <a:fld id="{DE4AC6BF-D96F-5B4F-BE25-E9A3F15F2698}" type="slidenum">
              <a:rPr lang="it-CH" smtClean="0"/>
              <a:t>5</a:t>
            </a:fld>
            <a:endParaRPr lang="it-CH"/>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966848-F4F5-4B01-A628-51B2BCB951B1}"/>
              </a:ext>
            </a:extLst>
          </p:cNvPr>
          <p:cNvSpPr>
            <a:spLocks noGrp="1"/>
          </p:cNvSpPr>
          <p:nvPr>
            <p:ph type="title"/>
          </p:nvPr>
        </p:nvSpPr>
        <p:spPr/>
        <p:txBody>
          <a:bodyPr/>
          <a:lstStyle/>
          <a:p>
            <a:r>
              <a:rPr lang="en-US" sz="3200">
                <a:solidFill>
                  <a:srgbClr val="205595"/>
                </a:solidFill>
                <a:latin typeface="+mn-lt"/>
                <a:ea typeface="+mn-ea"/>
                <a:cs typeface="Arial"/>
              </a:rPr>
              <a:t>Blue Schools Road map</a:t>
            </a:r>
            <a:endParaRPr lang="en-GB" sz="3200">
              <a:solidFill>
                <a:srgbClr val="205595"/>
              </a:solidFill>
              <a:latin typeface="+mn-lt"/>
              <a:ea typeface="+mn-ea"/>
              <a:cs typeface="Arial"/>
            </a:endParaRPr>
          </a:p>
        </p:txBody>
      </p:sp>
      <p:pic>
        <p:nvPicPr>
          <p:cNvPr id="4" name="Picture 3">
            <a:extLst>
              <a:ext uri="{FF2B5EF4-FFF2-40B4-BE49-F238E27FC236}">
                <a16:creationId xmlns:a16="http://schemas.microsoft.com/office/drawing/2014/main" id="{9415AAF5-A948-412A-9E35-1B7A29A00F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017" y="1206310"/>
            <a:ext cx="11223177"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940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C1F3E1F0-EFE2-4649-AB8A-24768B44DB9B}"/>
              </a:ext>
            </a:extLst>
          </p:cNvPr>
          <p:cNvSpPr>
            <a:spLocks noGrp="1"/>
          </p:cNvSpPr>
          <p:nvPr>
            <p:ph type="subTitle" idx="1"/>
          </p:nvPr>
        </p:nvSpPr>
        <p:spPr>
          <a:xfrm>
            <a:off x="836084" y="1134174"/>
            <a:ext cx="11267016" cy="4068000"/>
          </a:xfrm>
        </p:spPr>
        <p:txBody>
          <a:bodyPr/>
          <a:lstStyle/>
          <a:p>
            <a:pPr marL="0" indent="0">
              <a:buNone/>
            </a:pPr>
            <a:r>
              <a:rPr lang="en-GB" b="1">
                <a:sym typeface="Wingdings" panose="05000000000000000000" pitchFamily="2" charset="2"/>
              </a:rPr>
              <a:t>What are the main phases to implement Blue Schools?</a:t>
            </a:r>
            <a:r>
              <a:rPr lang="en-US" sz="1800">
                <a:sym typeface="Wingdings" panose="05000000000000000000" pitchFamily="2" charset="2"/>
              </a:rPr>
              <a:t>  </a:t>
            </a:r>
          </a:p>
          <a:p>
            <a:pPr marL="0" indent="0">
              <a:buNone/>
            </a:pPr>
            <a:r>
              <a:rPr lang="en-US" sz="1800">
                <a:sym typeface="Wingdings" panose="05000000000000000000" pitchFamily="2" charset="2"/>
              </a:rPr>
              <a:t>What shall we start with?</a:t>
            </a:r>
            <a:endParaRPr lang="de-CH"/>
          </a:p>
        </p:txBody>
      </p:sp>
      <p:sp>
        <p:nvSpPr>
          <p:cNvPr id="3" name="Title 2">
            <a:extLst>
              <a:ext uri="{FF2B5EF4-FFF2-40B4-BE49-F238E27FC236}">
                <a16:creationId xmlns:a16="http://schemas.microsoft.com/office/drawing/2014/main" id="{1E966848-F4F5-4B01-A628-51B2BCB951B1}"/>
              </a:ext>
            </a:extLst>
          </p:cNvPr>
          <p:cNvSpPr>
            <a:spLocks noGrp="1"/>
          </p:cNvSpPr>
          <p:nvPr>
            <p:ph type="title"/>
          </p:nvPr>
        </p:nvSpPr>
        <p:spPr/>
        <p:txBody>
          <a:bodyPr/>
          <a:lstStyle/>
          <a:p>
            <a:r>
              <a:rPr lang="en-US" sz="3200">
                <a:solidFill>
                  <a:srgbClr val="205595"/>
                </a:solidFill>
                <a:latin typeface="+mn-lt"/>
                <a:ea typeface="+mn-ea"/>
                <a:cs typeface="Arial"/>
              </a:rPr>
              <a:t>Blue Schools Road map</a:t>
            </a:r>
            <a:endParaRPr lang="en-GB" sz="3200">
              <a:solidFill>
                <a:srgbClr val="205595"/>
              </a:solidFill>
              <a:latin typeface="+mn-lt"/>
              <a:ea typeface="+mn-ea"/>
              <a:cs typeface="Arial"/>
            </a:endParaRPr>
          </a:p>
        </p:txBody>
      </p:sp>
      <p:sp>
        <p:nvSpPr>
          <p:cNvPr id="4" name="Subtitle 7">
            <a:extLst>
              <a:ext uri="{FF2B5EF4-FFF2-40B4-BE49-F238E27FC236}">
                <a16:creationId xmlns:a16="http://schemas.microsoft.com/office/drawing/2014/main" id="{FD15FF78-9015-45FA-A579-46E8A939460F}"/>
              </a:ext>
            </a:extLst>
          </p:cNvPr>
          <p:cNvSpPr txBox="1">
            <a:spLocks/>
          </p:cNvSpPr>
          <p:nvPr/>
        </p:nvSpPr>
        <p:spPr>
          <a:xfrm>
            <a:off x="924984" y="2471921"/>
            <a:ext cx="11267016" cy="4068000"/>
          </a:xfrm>
          <a:prstGeom prst="rect">
            <a:avLst/>
          </a:prstGeom>
        </p:spPr>
        <p:txBody>
          <a:bodyPr lIns="0" tIns="0" rIns="0" bIns="0"/>
          <a:lstStyle>
            <a:lvl1pPr marL="0" indent="0" algn="l" defTabSz="457200" rtl="0" eaLnBrk="1" latinLnBrk="0" hangingPunct="1">
              <a:spcBef>
                <a:spcPct val="20000"/>
              </a:spcBef>
              <a:buFont typeface="Arial"/>
              <a:buNone/>
              <a:defRPr sz="2200" kern="1200">
                <a:solidFill>
                  <a:srgbClr val="205595"/>
                </a:solidFill>
                <a:latin typeface="+mn-lt"/>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One proposal from Ethiopia…</a:t>
            </a:r>
            <a:endParaRPr lang="en-GB"/>
          </a:p>
        </p:txBody>
      </p:sp>
      <p:pic>
        <p:nvPicPr>
          <p:cNvPr id="6" name="Picture 5">
            <a:extLst>
              <a:ext uri="{FF2B5EF4-FFF2-40B4-BE49-F238E27FC236}">
                <a16:creationId xmlns:a16="http://schemas.microsoft.com/office/drawing/2014/main" id="{84EE8F3C-4669-4684-A1D6-B7726CBA29FE}"/>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809722" y="2765844"/>
            <a:ext cx="10988081" cy="1194501"/>
          </a:xfrm>
          <a:prstGeom prst="rect">
            <a:avLst/>
          </a:prstGeom>
          <a:noFill/>
        </p:spPr>
      </p:pic>
    </p:spTree>
    <p:extLst>
      <p:ext uri="{BB962C8B-B14F-4D97-AF65-F5344CB8AC3E}">
        <p14:creationId xmlns:p14="http://schemas.microsoft.com/office/powerpoint/2010/main" val="25699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4F2EC9-7DBE-4888-A2B6-C97619852C21}"/>
              </a:ext>
            </a:extLst>
          </p:cNvPr>
          <p:cNvGrpSpPr/>
          <p:nvPr/>
        </p:nvGrpSpPr>
        <p:grpSpPr>
          <a:xfrm>
            <a:off x="1323975" y="0"/>
            <a:ext cx="9970558" cy="6885839"/>
            <a:chOff x="2475351" y="1022032"/>
            <a:chExt cx="8556064" cy="6082153"/>
          </a:xfrm>
        </p:grpSpPr>
        <p:sp>
          <p:nvSpPr>
            <p:cNvPr id="6" name="Rectangle 5">
              <a:extLst>
                <a:ext uri="{FF2B5EF4-FFF2-40B4-BE49-F238E27FC236}">
                  <a16:creationId xmlns:a16="http://schemas.microsoft.com/office/drawing/2014/main" id="{ACDC6889-678B-4569-A14C-B28ED68923E2}"/>
                </a:ext>
              </a:extLst>
            </p:cNvPr>
            <p:cNvSpPr/>
            <p:nvPr/>
          </p:nvSpPr>
          <p:spPr>
            <a:xfrm>
              <a:off x="2475351" y="1022032"/>
              <a:ext cx="8556064" cy="6082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A577E74-EC8F-481A-9E26-809FC825D17C}"/>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598443" y="1074785"/>
              <a:ext cx="8309880" cy="5976645"/>
            </a:xfrm>
            <a:prstGeom prst="rect">
              <a:avLst/>
            </a:prstGeom>
            <a:noFill/>
          </p:spPr>
        </p:pic>
      </p:grpSp>
    </p:spTree>
    <p:extLst>
      <p:ext uri="{BB962C8B-B14F-4D97-AF65-F5344CB8AC3E}">
        <p14:creationId xmlns:p14="http://schemas.microsoft.com/office/powerpoint/2010/main" val="3123132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717550" y="3187700"/>
            <a:ext cx="6671541" cy="2028412"/>
          </a:xfrm>
          <a:prstGeom prst="rect">
            <a:avLst/>
          </a:prstGeom>
        </p:spPr>
        <p:txBody>
          <a:bodyPr/>
          <a:lstStyle/>
          <a:p>
            <a:pPr marL="0" indent="0" algn="ctr">
              <a:buNone/>
            </a:pPr>
            <a:r>
              <a:rPr lang="fr-FR" sz="3200" b="1" err="1">
                <a:solidFill>
                  <a:srgbClr val="205595"/>
                </a:solidFill>
                <a:cs typeface="Arial"/>
              </a:rPr>
              <a:t>Thanks</a:t>
            </a:r>
            <a:r>
              <a:rPr lang="fr-FR" sz="3200" b="1">
                <a:solidFill>
                  <a:srgbClr val="205595"/>
                </a:solidFill>
                <a:cs typeface="Arial"/>
              </a:rPr>
              <a:t> for </a:t>
            </a:r>
            <a:r>
              <a:rPr lang="fr-FR" sz="3200" b="1" err="1">
                <a:solidFill>
                  <a:srgbClr val="205595"/>
                </a:solidFill>
                <a:cs typeface="Arial"/>
              </a:rPr>
              <a:t>your</a:t>
            </a:r>
            <a:r>
              <a:rPr lang="fr-FR" sz="3200" b="1">
                <a:solidFill>
                  <a:srgbClr val="205595"/>
                </a:solidFill>
                <a:cs typeface="Arial"/>
              </a:rPr>
              <a:t> attention!</a:t>
            </a:r>
          </a:p>
        </p:txBody>
      </p:sp>
      <p:pic>
        <p:nvPicPr>
          <p:cNvPr id="19" name="Picture 18" descr="C:\Users\jbr\AppData\Local\Temp\notes64465C\EPECS_Benin (1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889630" y="834404"/>
            <a:ext cx="4289599" cy="6023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720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9C0F91C-E9E4-5E4B-9ABF-EBC8ED15927B}"/>
              </a:ext>
            </a:extLst>
          </p:cNvPr>
          <p:cNvSpPr>
            <a:spLocks noGrp="1"/>
          </p:cNvSpPr>
          <p:nvPr>
            <p:ph type="title"/>
          </p:nvPr>
        </p:nvSpPr>
        <p:spPr>
          <a:xfrm>
            <a:off x="838200" y="365125"/>
            <a:ext cx="10515600" cy="1325563"/>
          </a:xfrm>
        </p:spPr>
        <p:txBody>
          <a:bodyPr>
            <a:normAutofit/>
          </a:bodyPr>
          <a:lstStyle/>
          <a:p>
            <a:r>
              <a:rPr lang="en-GB" sz="2600" err="1"/>
              <a:t>Qu'est-ce</a:t>
            </a:r>
            <a:r>
              <a:rPr lang="en-GB" sz="2600"/>
              <a:t> qui </a:t>
            </a:r>
            <a:r>
              <a:rPr lang="en-GB" sz="2600" err="1"/>
              <a:t>vous</a:t>
            </a:r>
            <a:r>
              <a:rPr lang="en-GB" sz="2600"/>
              <a:t> a le plus </a:t>
            </a:r>
            <a:r>
              <a:rPr lang="en-GB" sz="2600" err="1"/>
              <a:t>surpris</a:t>
            </a:r>
            <a:r>
              <a:rPr lang="en-GB" sz="2600"/>
              <a:t> ? </a:t>
            </a:r>
            <a:r>
              <a:rPr lang="de-CH" sz="2600"/>
              <a:t>Was hat dich am meisten überrascht?</a:t>
            </a:r>
            <a:br>
              <a:rPr lang="it-CH" sz="2600"/>
            </a:br>
            <a:endParaRPr lang="en-GB" sz="260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Segnaposto contenuto 3">
            <a:extLst>
              <a:ext uri="{FF2B5EF4-FFF2-40B4-BE49-F238E27FC236}">
                <a16:creationId xmlns:a16="http://schemas.microsoft.com/office/drawing/2014/main" id="{BFB13A81-7C49-4BDB-B426-72022352051F}"/>
              </a:ext>
            </a:extLst>
          </p:cNvPr>
          <p:cNvGraphicFramePr>
            <a:graphicFrameLocks noGrp="1"/>
          </p:cNvGraphicFramePr>
          <p:nvPr>
            <p:ph idx="1"/>
            <p:extLst>
              <p:ext uri="{D42A27DB-BD31-4B8C-83A1-F6EECF244321}">
                <p14:modId xmlns:p14="http://schemas.microsoft.com/office/powerpoint/2010/main" val="72623394"/>
              </p:ext>
            </p:extLst>
          </p:nvPr>
        </p:nvGraphicFramePr>
        <p:xfrm>
          <a:off x="312963" y="1936369"/>
          <a:ext cx="11700255" cy="4748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08360D81-63C5-184E-99EB-6DFDD936DD05}"/>
              </a:ext>
            </a:extLst>
          </p:cNvPr>
          <p:cNvSpPr>
            <a:spLocks noGrp="1"/>
          </p:cNvSpPr>
          <p:nvPr>
            <p:ph type="sldNum" sz="quarter" idx="12"/>
          </p:nvPr>
        </p:nvSpPr>
        <p:spPr/>
        <p:txBody>
          <a:bodyPr/>
          <a:lstStyle/>
          <a:p>
            <a:fld id="{DE4AC6BF-D96F-5B4F-BE25-E9A3F15F2698}" type="slidenum">
              <a:rPr lang="it-CH" smtClean="0"/>
              <a:t>54</a:t>
            </a:fld>
            <a:endParaRPr lang="it-CH"/>
          </a:p>
        </p:txBody>
      </p:sp>
    </p:spTree>
    <p:extLst>
      <p:ext uri="{BB962C8B-B14F-4D97-AF65-F5344CB8AC3E}">
        <p14:creationId xmlns:p14="http://schemas.microsoft.com/office/powerpoint/2010/main" val="1253333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E6AB1A6-0A8E-D240-A2A3-31DC3BEF014A}"/>
              </a:ext>
            </a:extLst>
          </p:cNvPr>
          <p:cNvSpPr>
            <a:spLocks noGrp="1"/>
          </p:cNvSpPr>
          <p:nvPr>
            <p:ph type="title"/>
          </p:nvPr>
        </p:nvSpPr>
        <p:spPr>
          <a:xfrm>
            <a:off x="838200" y="365125"/>
            <a:ext cx="10515600" cy="1325563"/>
          </a:xfrm>
        </p:spPr>
        <p:txBody>
          <a:bodyPr>
            <a:normAutofit/>
          </a:bodyPr>
          <a:lstStyle/>
          <a:p>
            <a:r>
              <a:rPr lang="en-GB" sz="2600"/>
              <a:t>Quelles mesures concrètes allez-vous mettre en œuvre ? Welche konkreten Schritte werden Sie unternehmen?</a:t>
            </a:r>
            <a:endParaRPr lang="it-CH" sz="2600"/>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Segnaposto contenuto 2">
            <a:extLst>
              <a:ext uri="{FF2B5EF4-FFF2-40B4-BE49-F238E27FC236}">
                <a16:creationId xmlns:a16="http://schemas.microsoft.com/office/drawing/2014/main" id="{F2518A41-77FB-2449-B03A-DC6979F402BB}"/>
              </a:ext>
            </a:extLst>
          </p:cNvPr>
          <p:cNvGraphicFramePr>
            <a:graphicFrameLocks noGrp="1"/>
          </p:cNvGraphicFramePr>
          <p:nvPr>
            <p:ph idx="1"/>
            <p:extLst>
              <p:ext uri="{D42A27DB-BD31-4B8C-83A1-F6EECF244321}">
                <p14:modId xmlns:p14="http://schemas.microsoft.com/office/powerpoint/2010/main" val="3823677094"/>
              </p:ext>
            </p:extLst>
          </p:nvPr>
        </p:nvGraphicFramePr>
        <p:xfrm>
          <a:off x="2440651" y="3105360"/>
          <a:ext cx="7113103" cy="1631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F69AD77B-424D-624F-93FC-6D0B25F5D966}"/>
              </a:ext>
            </a:extLst>
          </p:cNvPr>
          <p:cNvSpPr>
            <a:spLocks noGrp="1"/>
          </p:cNvSpPr>
          <p:nvPr>
            <p:ph type="sldNum" sz="quarter" idx="12"/>
          </p:nvPr>
        </p:nvSpPr>
        <p:spPr/>
        <p:txBody>
          <a:bodyPr/>
          <a:lstStyle/>
          <a:p>
            <a:fld id="{DE4AC6BF-D96F-5B4F-BE25-E9A3F15F2698}" type="slidenum">
              <a:rPr lang="it-CH" smtClean="0"/>
              <a:t>55</a:t>
            </a:fld>
            <a:endParaRPr lang="it-CH"/>
          </a:p>
        </p:txBody>
      </p:sp>
    </p:spTree>
    <p:extLst>
      <p:ext uri="{BB962C8B-B14F-4D97-AF65-F5344CB8AC3E}">
        <p14:creationId xmlns:p14="http://schemas.microsoft.com/office/powerpoint/2010/main" val="416428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egnaposto contenuto 5" descr="Immagine che contiene interni, soffitto, parete, pavimento&#10;&#10;Descrizione generata automaticamente">
            <a:extLst>
              <a:ext uri="{FF2B5EF4-FFF2-40B4-BE49-F238E27FC236}">
                <a16:creationId xmlns:a16="http://schemas.microsoft.com/office/drawing/2014/main" id="{0CD0BD6B-BBE9-EF47-BBAF-CFC3EEA015C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0" name="Rectangle 3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C50036D-DB47-E641-BAE2-3BF2BDB9C63F}"/>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Workshop's photos</a:t>
            </a:r>
          </a:p>
        </p:txBody>
      </p:sp>
      <p:cxnSp>
        <p:nvCxnSpPr>
          <p:cNvPr id="41" name="Straight Connector 3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3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C5C06EE-1A34-6C40-9A81-544BDC79A6D6}"/>
              </a:ext>
            </a:extLst>
          </p:cNvPr>
          <p:cNvSpPr>
            <a:spLocks noGrp="1"/>
          </p:cNvSpPr>
          <p:nvPr>
            <p:ph type="sldNum" sz="quarter" idx="12"/>
          </p:nvPr>
        </p:nvSpPr>
        <p:spPr/>
        <p:txBody>
          <a:bodyPr/>
          <a:lstStyle/>
          <a:p>
            <a:fld id="{DE4AC6BF-D96F-5B4F-BE25-E9A3F15F2698}" type="slidenum">
              <a:rPr lang="it-CH" smtClean="0"/>
              <a:t>56</a:t>
            </a:fld>
            <a:endParaRPr lang="it-CH"/>
          </a:p>
        </p:txBody>
      </p:sp>
      <p:sp>
        <p:nvSpPr>
          <p:cNvPr id="4" name="CasellaDiTesto 1">
            <a:extLst>
              <a:ext uri="{FF2B5EF4-FFF2-40B4-BE49-F238E27FC236}">
                <a16:creationId xmlns:a16="http://schemas.microsoft.com/office/drawing/2014/main" id="{DDE01181-8542-4C21-A58A-E6F85556274B}"/>
              </a:ext>
            </a:extLst>
          </p:cNvPr>
          <p:cNvSpPr txBox="1"/>
          <p:nvPr/>
        </p:nvSpPr>
        <p:spPr>
          <a:xfrm>
            <a:off x="101035" y="6425635"/>
            <a:ext cx="2987040" cy="369332"/>
          </a:xfrm>
          <a:prstGeom prst="rect">
            <a:avLst/>
          </a:prstGeom>
          <a:noFill/>
        </p:spPr>
        <p:txBody>
          <a:bodyPr wrap="square" lIns="91440" tIns="45720" rIns="91440" bIns="45720" rtlCol="0" anchor="t">
            <a:spAutoFit/>
          </a:bodyPr>
          <a:lstStyle/>
          <a:p>
            <a:r>
              <a:rPr lang="it-CH">
                <a:solidFill>
                  <a:schemeClr val="bg1"/>
                </a:solidFill>
              </a:rPr>
              <a:t>Denis Hofer - Moderator</a:t>
            </a:r>
            <a:endParaRPr lang="it-CH">
              <a:solidFill>
                <a:schemeClr val="bg1"/>
              </a:solidFill>
              <a:cs typeface="Calibri"/>
            </a:endParaRPr>
          </a:p>
        </p:txBody>
      </p:sp>
      <p:pic>
        <p:nvPicPr>
          <p:cNvPr id="5" name="Picture 7" descr="Logo, company name&#10;&#10;Description automatically generated">
            <a:extLst>
              <a:ext uri="{FF2B5EF4-FFF2-40B4-BE49-F238E27FC236}">
                <a16:creationId xmlns:a16="http://schemas.microsoft.com/office/drawing/2014/main" id="{6BD3FBAF-980B-405A-9B8B-ABEB6DD45B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9386" y="6297583"/>
            <a:ext cx="707411" cy="495312"/>
          </a:xfrm>
          <a:prstGeom prst="rect">
            <a:avLst/>
          </a:prstGeom>
        </p:spPr>
      </p:pic>
    </p:spTree>
    <p:extLst>
      <p:ext uri="{BB962C8B-B14F-4D97-AF65-F5344CB8AC3E}">
        <p14:creationId xmlns:p14="http://schemas.microsoft.com/office/powerpoint/2010/main" val="2417753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testo, persona, stanza&#10;&#10;Descrizione generata automaticamente">
            <a:extLst>
              <a:ext uri="{FF2B5EF4-FFF2-40B4-BE49-F238E27FC236}">
                <a16:creationId xmlns:a16="http://schemas.microsoft.com/office/drawing/2014/main" id="{73FB2B33-08E7-7941-A37C-D6F9DA96E3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Segnaposto numero diapositiva 3">
            <a:extLst>
              <a:ext uri="{FF2B5EF4-FFF2-40B4-BE49-F238E27FC236}">
                <a16:creationId xmlns:a16="http://schemas.microsoft.com/office/drawing/2014/main" id="{05AB626B-BCDD-AF45-8614-892B6071071B}"/>
              </a:ext>
            </a:extLst>
          </p:cNvPr>
          <p:cNvSpPr>
            <a:spLocks noGrp="1"/>
          </p:cNvSpPr>
          <p:nvPr>
            <p:ph type="sldNum" sz="quarter" idx="12"/>
          </p:nvPr>
        </p:nvSpPr>
        <p:spPr/>
        <p:txBody>
          <a:bodyPr/>
          <a:lstStyle/>
          <a:p>
            <a:fld id="{DE4AC6BF-D96F-5B4F-BE25-E9A3F15F2698}" type="slidenum">
              <a:rPr lang="it-CH" smtClean="0"/>
              <a:t>57</a:t>
            </a:fld>
            <a:endParaRPr lang="it-CH"/>
          </a:p>
        </p:txBody>
      </p:sp>
      <p:sp>
        <p:nvSpPr>
          <p:cNvPr id="2" name="CasellaDiTesto 1">
            <a:extLst>
              <a:ext uri="{FF2B5EF4-FFF2-40B4-BE49-F238E27FC236}">
                <a16:creationId xmlns:a16="http://schemas.microsoft.com/office/drawing/2014/main" id="{C806932E-BADD-7247-95DC-D440B48E8014}"/>
              </a:ext>
            </a:extLst>
          </p:cNvPr>
          <p:cNvSpPr txBox="1"/>
          <p:nvPr/>
        </p:nvSpPr>
        <p:spPr>
          <a:xfrm>
            <a:off x="226971" y="271061"/>
            <a:ext cx="2987040" cy="369332"/>
          </a:xfrm>
          <a:prstGeom prst="rect">
            <a:avLst/>
          </a:prstGeom>
          <a:noFill/>
        </p:spPr>
        <p:txBody>
          <a:bodyPr wrap="square" lIns="91440" tIns="45720" rIns="91440" bIns="45720" rtlCol="0" anchor="t">
            <a:spAutoFit/>
          </a:bodyPr>
          <a:lstStyle/>
          <a:p>
            <a:r>
              <a:rPr lang="it-CH" err="1">
                <a:solidFill>
                  <a:schemeClr val="bg1"/>
                </a:solidFill>
              </a:rPr>
              <a:t>Arabela</a:t>
            </a:r>
            <a:r>
              <a:rPr lang="it-CH">
                <a:solidFill>
                  <a:schemeClr val="bg1"/>
                </a:solidFill>
              </a:rPr>
              <a:t> </a:t>
            </a:r>
            <a:r>
              <a:rPr lang="it-CH" err="1">
                <a:solidFill>
                  <a:schemeClr val="bg1"/>
                </a:solidFill>
              </a:rPr>
              <a:t>Philipona</a:t>
            </a:r>
            <a:r>
              <a:rPr lang="it-CH">
                <a:solidFill>
                  <a:schemeClr val="bg1"/>
                </a:solidFill>
              </a:rPr>
              <a:t> - speaker</a:t>
            </a:r>
            <a:endParaRPr lang="it-CH">
              <a:solidFill>
                <a:schemeClr val="bg1"/>
              </a:solidFill>
              <a:cs typeface="Calibri"/>
            </a:endParaRPr>
          </a:p>
        </p:txBody>
      </p:sp>
      <p:pic>
        <p:nvPicPr>
          <p:cNvPr id="1026" name="Picture 2" descr="Pellegrinaggio al Crocifisso di Pieve di Cento">
            <a:extLst>
              <a:ext uri="{FF2B5EF4-FFF2-40B4-BE49-F238E27FC236}">
                <a16:creationId xmlns:a16="http://schemas.microsoft.com/office/drawing/2014/main" id="{6E0B0393-F5EF-2B40-A95D-1AF6013FD98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87324" y="256774"/>
            <a:ext cx="532489" cy="42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1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3" descr="Immagine che contiene interni, parete, pavimento, persona&#10;&#10;Descrizione generata automaticamente">
            <a:extLst>
              <a:ext uri="{FF2B5EF4-FFF2-40B4-BE49-F238E27FC236}">
                <a16:creationId xmlns:a16="http://schemas.microsoft.com/office/drawing/2014/main" id="{774F880B-A7FE-344E-AF38-AA83F10CF2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Segnaposto numero diapositiva 1">
            <a:extLst>
              <a:ext uri="{FF2B5EF4-FFF2-40B4-BE49-F238E27FC236}">
                <a16:creationId xmlns:a16="http://schemas.microsoft.com/office/drawing/2014/main" id="{86CBAD58-6BF3-4D4C-B8C8-019240D92B51}"/>
              </a:ext>
            </a:extLst>
          </p:cNvPr>
          <p:cNvSpPr>
            <a:spLocks noGrp="1"/>
          </p:cNvSpPr>
          <p:nvPr>
            <p:ph type="sldNum" sz="quarter" idx="12"/>
          </p:nvPr>
        </p:nvSpPr>
        <p:spPr/>
        <p:txBody>
          <a:bodyPr/>
          <a:lstStyle/>
          <a:p>
            <a:fld id="{DE4AC6BF-D96F-5B4F-BE25-E9A3F15F2698}" type="slidenum">
              <a:rPr lang="it-CH" smtClean="0"/>
              <a:t>58</a:t>
            </a:fld>
            <a:endParaRPr lang="it-CH"/>
          </a:p>
        </p:txBody>
      </p:sp>
    </p:spTree>
    <p:extLst>
      <p:ext uri="{BB962C8B-B14F-4D97-AF65-F5344CB8AC3E}">
        <p14:creationId xmlns:p14="http://schemas.microsoft.com/office/powerpoint/2010/main" val="3714229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testo&#10;&#10;Descrizione generata automaticamente">
            <a:extLst>
              <a:ext uri="{FF2B5EF4-FFF2-40B4-BE49-F238E27FC236}">
                <a16:creationId xmlns:a16="http://schemas.microsoft.com/office/drawing/2014/main" id="{EB52260E-E48A-4E4C-AE16-C86E7E405C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Segnaposto numero diapositiva 3">
            <a:extLst>
              <a:ext uri="{FF2B5EF4-FFF2-40B4-BE49-F238E27FC236}">
                <a16:creationId xmlns:a16="http://schemas.microsoft.com/office/drawing/2014/main" id="{95B47AAE-6D30-084A-9123-6A455C23929B}"/>
              </a:ext>
            </a:extLst>
          </p:cNvPr>
          <p:cNvSpPr>
            <a:spLocks noGrp="1"/>
          </p:cNvSpPr>
          <p:nvPr>
            <p:ph type="sldNum" sz="quarter" idx="12"/>
          </p:nvPr>
        </p:nvSpPr>
        <p:spPr/>
        <p:txBody>
          <a:bodyPr/>
          <a:lstStyle/>
          <a:p>
            <a:fld id="{DE4AC6BF-D96F-5B4F-BE25-E9A3F15F2698}" type="slidenum">
              <a:rPr lang="it-CH" smtClean="0"/>
              <a:t>59</a:t>
            </a:fld>
            <a:endParaRPr lang="it-CH"/>
          </a:p>
        </p:txBody>
      </p:sp>
    </p:spTree>
    <p:extLst>
      <p:ext uri="{BB962C8B-B14F-4D97-AF65-F5344CB8AC3E}">
        <p14:creationId xmlns:p14="http://schemas.microsoft.com/office/powerpoint/2010/main" val="420155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8">
            <a:extLst>
              <a:ext uri="{FF2B5EF4-FFF2-40B4-BE49-F238E27FC236}">
                <a16:creationId xmlns:a16="http://schemas.microsoft.com/office/drawing/2014/main" id="{79BBE566-6007-A240-8F4C-0230CF833D1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0">
            <a:extLst>
              <a:ext uri="{FF2B5EF4-FFF2-40B4-BE49-F238E27FC236}">
                <a16:creationId xmlns:a16="http://schemas.microsoft.com/office/drawing/2014/main" id="{A7D4D50A-ED93-1F42-A0BF-0AA56DD215E5}"/>
              </a:ext>
            </a:extLst>
          </p:cNvPr>
          <p:cNvSpPr>
            <a:spLocks noChangeArrowheads="1"/>
          </p:cNvSpPr>
          <p:nvPr/>
        </p:nvSpPr>
        <p:spPr bwMode="auto">
          <a:xfrm flipV="1">
            <a:off x="1524001" y="-208904"/>
            <a:ext cx="641191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2400">
              <a:solidFill>
                <a:srgbClr val="015873"/>
              </a:solidFill>
              <a:latin typeface="Arial" panose="020B0604020202020204" pitchFamily="34" charset="0"/>
            </a:endParaRPr>
          </a:p>
        </p:txBody>
      </p:sp>
      <p:sp>
        <p:nvSpPr>
          <p:cNvPr id="6148" name="Rectangle 2">
            <a:extLst>
              <a:ext uri="{FF2B5EF4-FFF2-40B4-BE49-F238E27FC236}">
                <a16:creationId xmlns:a16="http://schemas.microsoft.com/office/drawing/2014/main" id="{EF003311-17FF-BF43-9FE7-A71ACA853DB8}"/>
              </a:ext>
            </a:extLst>
          </p:cNvPr>
          <p:cNvSpPr>
            <a:spLocks noChangeArrowheads="1"/>
          </p:cNvSpPr>
          <p:nvPr/>
        </p:nvSpPr>
        <p:spPr bwMode="auto">
          <a:xfrm>
            <a:off x="2006601" y="660401"/>
            <a:ext cx="750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CH" altLang="fr-FR" sz="2800">
                <a:solidFill>
                  <a:srgbClr val="C00000"/>
                </a:solidFill>
                <a:latin typeface="Arial Narrow" panose="020B0604020202020204" pitchFamily="34" charset="0"/>
                <a:ea typeface="Calibri" panose="020F0502020204030204" pitchFamily="34" charset="0"/>
                <a:cs typeface="Times New Roman" panose="02020603050405020304" pitchFamily="18" charset="0"/>
              </a:rPr>
              <a:t>Groupes cibles</a:t>
            </a:r>
            <a:endParaRPr lang="fr-FR" altLang="fr-FR" sz="2800">
              <a:solidFill>
                <a:srgbClr val="C00000"/>
              </a:solidFill>
              <a:latin typeface="Arial Narrow" panose="020B0604020202020204" pitchFamily="34" charset="0"/>
              <a:ea typeface="Calibri" panose="020F0502020204030204" pitchFamily="34" charset="0"/>
              <a:cs typeface="Times New Roman" panose="02020603050405020304" pitchFamily="18" charset="0"/>
            </a:endParaRPr>
          </a:p>
        </p:txBody>
      </p:sp>
      <p:sp>
        <p:nvSpPr>
          <p:cNvPr id="6149" name="Rectangle 3">
            <a:extLst>
              <a:ext uri="{FF2B5EF4-FFF2-40B4-BE49-F238E27FC236}">
                <a16:creationId xmlns:a16="http://schemas.microsoft.com/office/drawing/2014/main" id="{76BD6910-82A6-0C48-9AB1-FD3A06F01681}"/>
              </a:ext>
            </a:extLst>
          </p:cNvPr>
          <p:cNvSpPr>
            <a:spLocks noChangeArrowheads="1"/>
          </p:cNvSpPr>
          <p:nvPr/>
        </p:nvSpPr>
        <p:spPr bwMode="auto">
          <a:xfrm>
            <a:off x="1962150" y="1304925"/>
            <a:ext cx="83327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fr-FR" altLang="fr-FR" sz="2400">
                <a:latin typeface="Arial Narrow" panose="020B0604020202020204" pitchFamily="34" charset="0"/>
                <a:ea typeface="Calibri" panose="020F0502020204030204" pitchFamily="34" charset="0"/>
                <a:cs typeface="Times New Roman" panose="02020603050405020304" pitchFamily="18" charset="0"/>
              </a:rPr>
              <a:t>Communautés villageoises</a:t>
            </a:r>
          </a:p>
          <a:p>
            <a:pPr>
              <a:spcBef>
                <a:spcPct val="0"/>
              </a:spcBef>
            </a:pPr>
            <a:r>
              <a:rPr lang="fr-FR" altLang="fr-FR" sz="2400">
                <a:latin typeface="Arial Narrow" panose="020B0604020202020204" pitchFamily="34" charset="0"/>
                <a:ea typeface="Calibri" panose="020F0502020204030204" pitchFamily="34" charset="0"/>
                <a:cs typeface="Times New Roman" panose="02020603050405020304" pitchFamily="18" charset="0"/>
              </a:rPr>
              <a:t>Elèves</a:t>
            </a:r>
          </a:p>
          <a:p>
            <a:pPr>
              <a:spcBef>
                <a:spcPct val="0"/>
              </a:spcBef>
            </a:pPr>
            <a:r>
              <a:rPr lang="fr-FR" altLang="fr-FR" sz="2400">
                <a:latin typeface="Arial Narrow" panose="020B0604020202020204" pitchFamily="34" charset="0"/>
                <a:ea typeface="Calibri" panose="020F0502020204030204" pitchFamily="34" charset="0"/>
                <a:cs typeface="Times New Roman" panose="02020603050405020304" pitchFamily="18" charset="0"/>
              </a:rPr>
              <a:t>Centres de santé</a:t>
            </a:r>
          </a:p>
          <a:p>
            <a:pPr>
              <a:spcBef>
                <a:spcPct val="0"/>
              </a:spcBef>
            </a:pPr>
            <a:r>
              <a:rPr lang="fr-FR" altLang="fr-FR" sz="2400">
                <a:latin typeface="Arial Narrow" panose="020B0604020202020204" pitchFamily="34" charset="0"/>
                <a:ea typeface="Calibri" panose="020F0502020204030204" pitchFamily="34" charset="0"/>
                <a:cs typeface="Times New Roman" panose="02020603050405020304" pitchFamily="18" charset="0"/>
              </a:rPr>
              <a:t>Communautés pastorales</a:t>
            </a:r>
          </a:p>
        </p:txBody>
      </p:sp>
      <p:sp>
        <p:nvSpPr>
          <p:cNvPr id="8" name="Rectangle 7">
            <a:extLst>
              <a:ext uri="{FF2B5EF4-FFF2-40B4-BE49-F238E27FC236}">
                <a16:creationId xmlns:a16="http://schemas.microsoft.com/office/drawing/2014/main" id="{6AE6ADBF-708F-5745-9C12-3ACFEE6FB237}"/>
              </a:ext>
            </a:extLst>
          </p:cNvPr>
          <p:cNvSpPr/>
          <p:nvPr/>
        </p:nvSpPr>
        <p:spPr>
          <a:xfrm>
            <a:off x="1908175" y="3994150"/>
            <a:ext cx="8332788" cy="1477328"/>
          </a:xfrm>
          <a:prstGeom prst="rect">
            <a:avLst/>
          </a:prstGeom>
        </p:spPr>
        <p:txBody>
          <a:bodyPr>
            <a:spAutoFit/>
          </a:bodyPr>
          <a:lstStyle/>
          <a:p>
            <a:pPr>
              <a:defRPr/>
            </a:pPr>
            <a:r>
              <a:rPr lang="fr-FR">
                <a:latin typeface="Arial Narrow" panose="020B0606020202030204" pitchFamily="34" charset="0"/>
                <a:ea typeface="Calibri" panose="020F0502020204030204" pitchFamily="34" charset="0"/>
                <a:cs typeface="Times New Roman" panose="02020603050405020304" pitchFamily="18" charset="0"/>
              </a:rPr>
              <a:t>Basée sur le approche inclusive du Wash</a:t>
            </a:r>
          </a:p>
          <a:p>
            <a:pP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Milieu villageois</a:t>
            </a: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Etablissements scolaires</a:t>
            </a: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Centres de Santé</a:t>
            </a:r>
          </a:p>
        </p:txBody>
      </p:sp>
      <p:sp>
        <p:nvSpPr>
          <p:cNvPr id="6151" name="Rectangle 8">
            <a:extLst>
              <a:ext uri="{FF2B5EF4-FFF2-40B4-BE49-F238E27FC236}">
                <a16:creationId xmlns:a16="http://schemas.microsoft.com/office/drawing/2014/main" id="{21E990B1-DD69-CC42-B4BD-FAD3CEEDEE1C}"/>
              </a:ext>
            </a:extLst>
          </p:cNvPr>
          <p:cNvSpPr>
            <a:spLocks noChangeArrowheads="1"/>
          </p:cNvSpPr>
          <p:nvPr/>
        </p:nvSpPr>
        <p:spPr bwMode="auto">
          <a:xfrm>
            <a:off x="1995489" y="3025776"/>
            <a:ext cx="833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800">
                <a:solidFill>
                  <a:srgbClr val="C00000"/>
                </a:solidFill>
                <a:latin typeface="Arial Narrow" panose="020B0604020202020204" pitchFamily="34" charset="0"/>
                <a:ea typeface="Calibri" panose="020F0502020204030204" pitchFamily="34" charset="0"/>
                <a:cs typeface="Times New Roman" panose="02020603050405020304" pitchFamily="18" charset="0"/>
              </a:rPr>
              <a:t>Stratégie du programme </a:t>
            </a:r>
          </a:p>
        </p:txBody>
      </p:sp>
      <p:sp>
        <p:nvSpPr>
          <p:cNvPr id="2" name="Segnaposto numero diapositiva 1">
            <a:extLst>
              <a:ext uri="{FF2B5EF4-FFF2-40B4-BE49-F238E27FC236}">
                <a16:creationId xmlns:a16="http://schemas.microsoft.com/office/drawing/2014/main" id="{530FCBA4-5112-6E43-BACC-C5B271B2A962}"/>
              </a:ext>
            </a:extLst>
          </p:cNvPr>
          <p:cNvSpPr>
            <a:spLocks noGrp="1"/>
          </p:cNvSpPr>
          <p:nvPr>
            <p:ph type="sldNum" sz="quarter" idx="12"/>
          </p:nvPr>
        </p:nvSpPr>
        <p:spPr/>
        <p:txBody>
          <a:bodyPr/>
          <a:lstStyle/>
          <a:p>
            <a:fld id="{DE4AC6BF-D96F-5B4F-BE25-E9A3F15F2698}" type="slidenum">
              <a:rPr lang="it-CH" smtClean="0"/>
              <a:t>6</a:t>
            </a:fld>
            <a:endParaRPr lang="it-CH"/>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BF857295-CD17-4311-AE15-15206C5F59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4237" y="446821"/>
            <a:ext cx="7124590" cy="5042584"/>
          </a:xfrm>
          <a:prstGeom prst="rect">
            <a:avLst/>
          </a:prstGeom>
        </p:spPr>
      </p:pic>
      <p:sp>
        <p:nvSpPr>
          <p:cNvPr id="3" name="Segnaposto numero diapositiva 2">
            <a:extLst>
              <a:ext uri="{FF2B5EF4-FFF2-40B4-BE49-F238E27FC236}">
                <a16:creationId xmlns:a16="http://schemas.microsoft.com/office/drawing/2014/main" id="{23A41986-E648-1542-A879-34843FD4B222}"/>
              </a:ext>
            </a:extLst>
          </p:cNvPr>
          <p:cNvSpPr>
            <a:spLocks noGrp="1"/>
          </p:cNvSpPr>
          <p:nvPr>
            <p:ph type="sldNum" sz="quarter" idx="12"/>
          </p:nvPr>
        </p:nvSpPr>
        <p:spPr/>
        <p:txBody>
          <a:bodyPr/>
          <a:lstStyle/>
          <a:p>
            <a:fld id="{DE4AC6BF-D96F-5B4F-BE25-E9A3F15F2698}" type="slidenum">
              <a:rPr lang="it-CH" smtClean="0"/>
              <a:t>60</a:t>
            </a:fld>
            <a:endParaRPr lang="it-CH"/>
          </a:p>
        </p:txBody>
      </p:sp>
      <p:sp>
        <p:nvSpPr>
          <p:cNvPr id="4" name="TextBox 3">
            <a:extLst>
              <a:ext uri="{FF2B5EF4-FFF2-40B4-BE49-F238E27FC236}">
                <a16:creationId xmlns:a16="http://schemas.microsoft.com/office/drawing/2014/main" id="{3CE39F48-0CE5-4D2E-B285-6A12325C01DD}"/>
              </a:ext>
            </a:extLst>
          </p:cNvPr>
          <p:cNvSpPr txBox="1"/>
          <p:nvPr/>
        </p:nvSpPr>
        <p:spPr>
          <a:xfrm>
            <a:off x="8362335" y="59485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WASH is an element of the blue schools. In Niger for instance, the schools decided to build toilets</a:t>
            </a:r>
            <a:endParaRPr lang="en-US"/>
          </a:p>
          <a:p>
            <a:r>
              <a:rPr lang="en-GB" dirty="0">
                <a:cs typeface="Calibri"/>
              </a:rPr>
              <a:t>Equally important are the availability of soap and sinks and the knowledge about hand washing.</a:t>
            </a:r>
          </a:p>
        </p:txBody>
      </p:sp>
    </p:spTree>
    <p:extLst>
      <p:ext uri="{BB962C8B-B14F-4D97-AF65-F5344CB8AC3E}">
        <p14:creationId xmlns:p14="http://schemas.microsoft.com/office/powerpoint/2010/main" val="1990582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5D6EB6E7-2FAA-40F4-B444-1176B71670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2108" y="631176"/>
            <a:ext cx="6227396" cy="4403487"/>
          </a:xfrm>
          <a:prstGeom prst="rect">
            <a:avLst/>
          </a:prstGeom>
        </p:spPr>
      </p:pic>
      <p:sp>
        <p:nvSpPr>
          <p:cNvPr id="3" name="Segnaposto numero diapositiva 2">
            <a:extLst>
              <a:ext uri="{FF2B5EF4-FFF2-40B4-BE49-F238E27FC236}">
                <a16:creationId xmlns:a16="http://schemas.microsoft.com/office/drawing/2014/main" id="{F55822B8-BFAB-C14E-97C7-C02FA5B59686}"/>
              </a:ext>
            </a:extLst>
          </p:cNvPr>
          <p:cNvSpPr>
            <a:spLocks noGrp="1"/>
          </p:cNvSpPr>
          <p:nvPr>
            <p:ph type="sldNum" sz="quarter" idx="12"/>
          </p:nvPr>
        </p:nvSpPr>
        <p:spPr/>
        <p:txBody>
          <a:bodyPr/>
          <a:lstStyle/>
          <a:p>
            <a:fld id="{DE4AC6BF-D96F-5B4F-BE25-E9A3F15F2698}" type="slidenum">
              <a:rPr lang="it-CH" smtClean="0"/>
              <a:t>61</a:t>
            </a:fld>
            <a:endParaRPr lang="it-CH"/>
          </a:p>
        </p:txBody>
      </p:sp>
      <p:sp>
        <p:nvSpPr>
          <p:cNvPr id="5" name="TextBox 4">
            <a:extLst>
              <a:ext uri="{FF2B5EF4-FFF2-40B4-BE49-F238E27FC236}">
                <a16:creationId xmlns:a16="http://schemas.microsoft.com/office/drawing/2014/main" id="{1800836C-DDD3-45B6-B78A-14C6725D1B39}"/>
              </a:ext>
            </a:extLst>
          </p:cNvPr>
          <p:cNvSpPr txBox="1"/>
          <p:nvPr/>
        </p:nvSpPr>
        <p:spPr>
          <a:xfrm>
            <a:off x="8362335" y="594851"/>
            <a:ext cx="328748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During their menstruation period girls sometime don't attend school because of lack of toilets And/or hygiene products. Or because of stigma and culture.</a:t>
            </a:r>
            <a:endParaRPr lang="en-GB" dirty="0"/>
          </a:p>
          <a:p>
            <a:endParaRPr lang="en-GB" dirty="0">
              <a:cs typeface="Calibri"/>
            </a:endParaRPr>
          </a:p>
          <a:p>
            <a:r>
              <a:rPr lang="en-GB" dirty="0">
                <a:cs typeface="Calibri"/>
              </a:rPr>
              <a:t>Hygiene products can be produces locally and might even generate income.</a:t>
            </a:r>
            <a:endParaRPr lang="en-GB"/>
          </a:p>
          <a:p>
            <a:endParaRPr lang="en-GB" dirty="0">
              <a:cs typeface="Calibri"/>
            </a:endParaRPr>
          </a:p>
          <a:p>
            <a:r>
              <a:rPr lang="en-GB" dirty="0">
                <a:cs typeface="Calibri"/>
              </a:rPr>
              <a:t>Menstruation can be seen as positive because it means fertality and family, which is very important in most cultures.</a:t>
            </a:r>
            <a:endParaRPr lang="en-GB"/>
          </a:p>
          <a:p>
            <a:endParaRPr lang="en-GB" dirty="0">
              <a:cs typeface="Calibri"/>
            </a:endParaRPr>
          </a:p>
          <a:p>
            <a:r>
              <a:rPr lang="en-GB" dirty="0">
                <a:cs typeface="Calibri"/>
              </a:rPr>
              <a:t>Also talk about boy's physical changes during adolescence. Not only girls change.</a:t>
            </a:r>
            <a:endParaRPr lang="en-GB"/>
          </a:p>
        </p:txBody>
      </p:sp>
    </p:spTree>
    <p:extLst>
      <p:ext uri="{BB962C8B-B14F-4D97-AF65-F5344CB8AC3E}">
        <p14:creationId xmlns:p14="http://schemas.microsoft.com/office/powerpoint/2010/main" val="2100729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78271C85-27E6-425A-80B1-D05F3070B2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1495" y="582014"/>
            <a:ext cx="6460912" cy="4550971"/>
          </a:xfrm>
          <a:prstGeom prst="rect">
            <a:avLst/>
          </a:prstGeom>
        </p:spPr>
      </p:pic>
      <p:sp>
        <p:nvSpPr>
          <p:cNvPr id="3" name="Segnaposto numero diapositiva 2">
            <a:extLst>
              <a:ext uri="{FF2B5EF4-FFF2-40B4-BE49-F238E27FC236}">
                <a16:creationId xmlns:a16="http://schemas.microsoft.com/office/drawing/2014/main" id="{33A3897F-F424-BF44-AC20-1846FB1DEA46}"/>
              </a:ext>
            </a:extLst>
          </p:cNvPr>
          <p:cNvSpPr>
            <a:spLocks noGrp="1"/>
          </p:cNvSpPr>
          <p:nvPr>
            <p:ph type="sldNum" sz="quarter" idx="12"/>
          </p:nvPr>
        </p:nvSpPr>
        <p:spPr/>
        <p:txBody>
          <a:bodyPr/>
          <a:lstStyle/>
          <a:p>
            <a:fld id="{DE4AC6BF-D96F-5B4F-BE25-E9A3F15F2698}" type="slidenum">
              <a:rPr lang="it-CH" smtClean="0"/>
              <a:t>62</a:t>
            </a:fld>
            <a:endParaRPr lang="it-CH"/>
          </a:p>
        </p:txBody>
      </p:sp>
      <p:sp>
        <p:nvSpPr>
          <p:cNvPr id="5" name="TextBox 4">
            <a:extLst>
              <a:ext uri="{FF2B5EF4-FFF2-40B4-BE49-F238E27FC236}">
                <a16:creationId xmlns:a16="http://schemas.microsoft.com/office/drawing/2014/main" id="{4EBB7594-F398-429F-A917-CC235948994B}"/>
              </a:ext>
            </a:extLst>
          </p:cNvPr>
          <p:cNvSpPr txBox="1"/>
          <p:nvPr/>
        </p:nvSpPr>
        <p:spPr>
          <a:xfrm>
            <a:off x="8362335" y="583478"/>
            <a:ext cx="355069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cs typeface="Calibri"/>
              </a:rPr>
              <a:t>Knowledge transfer about  environmental protection and action plans are part of blue schools.</a:t>
            </a:r>
            <a:endParaRPr lang="de-DE" dirty="0"/>
          </a:p>
          <a:p>
            <a:endParaRPr lang="en-GB" dirty="0">
              <a:cs typeface="Calibri"/>
            </a:endParaRPr>
          </a:p>
          <a:p>
            <a:r>
              <a:rPr lang="en-GB" dirty="0">
                <a:cs typeface="Calibri"/>
              </a:rPr>
              <a:t>E.g. (solid)waste and water management and recycling</a:t>
            </a:r>
          </a:p>
          <a:p>
            <a:endParaRPr lang="en-GB" dirty="0">
              <a:cs typeface="Calibri"/>
            </a:endParaRPr>
          </a:p>
          <a:p>
            <a:r>
              <a:rPr lang="en-GB" dirty="0">
                <a:cs typeface="Calibri"/>
              </a:rPr>
              <a:t>The pupils will be good ambassadors and multiplier for environmental protection.</a:t>
            </a:r>
          </a:p>
          <a:p>
            <a:endParaRPr lang="en-GB" dirty="0">
              <a:cs typeface="Calibri"/>
            </a:endParaRPr>
          </a:p>
          <a:p>
            <a:r>
              <a:rPr lang="en-GB" dirty="0">
                <a:cs typeface="Calibri"/>
              </a:rPr>
              <a:t>School gardens provide also healthy food for canteens.</a:t>
            </a:r>
            <a:endParaRPr lang="en-GB"/>
          </a:p>
          <a:p>
            <a:endParaRPr lang="en-GB" dirty="0">
              <a:cs typeface="Calibri"/>
            </a:endParaRPr>
          </a:p>
        </p:txBody>
      </p:sp>
    </p:spTree>
    <p:extLst>
      <p:ext uri="{BB962C8B-B14F-4D97-AF65-F5344CB8AC3E}">
        <p14:creationId xmlns:p14="http://schemas.microsoft.com/office/powerpoint/2010/main" val="465815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 engineering drawing&#10;&#10;Description automatically generated">
            <a:extLst>
              <a:ext uri="{FF2B5EF4-FFF2-40B4-BE49-F238E27FC236}">
                <a16:creationId xmlns:a16="http://schemas.microsoft.com/office/drawing/2014/main" id="{5ADDC354-5982-469B-9019-772706EA1C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5237" y="618885"/>
            <a:ext cx="6424041" cy="4538680"/>
          </a:xfrm>
          <a:prstGeom prst="rect">
            <a:avLst/>
          </a:prstGeom>
        </p:spPr>
      </p:pic>
      <p:sp>
        <p:nvSpPr>
          <p:cNvPr id="3" name="Segnaposto numero diapositiva 2">
            <a:extLst>
              <a:ext uri="{FF2B5EF4-FFF2-40B4-BE49-F238E27FC236}">
                <a16:creationId xmlns:a16="http://schemas.microsoft.com/office/drawing/2014/main" id="{673BC90D-50CE-6842-BACC-A53560987A5C}"/>
              </a:ext>
            </a:extLst>
          </p:cNvPr>
          <p:cNvSpPr>
            <a:spLocks noGrp="1"/>
          </p:cNvSpPr>
          <p:nvPr>
            <p:ph type="sldNum" sz="quarter" idx="12"/>
          </p:nvPr>
        </p:nvSpPr>
        <p:spPr/>
        <p:txBody>
          <a:bodyPr/>
          <a:lstStyle/>
          <a:p>
            <a:fld id="{DE4AC6BF-D96F-5B4F-BE25-E9A3F15F2698}" type="slidenum">
              <a:rPr lang="it-CH" dirty="0" smtClean="0"/>
              <a:t>63</a:t>
            </a:fld>
            <a:endParaRPr lang="it-CH"/>
          </a:p>
        </p:txBody>
      </p:sp>
      <p:sp>
        <p:nvSpPr>
          <p:cNvPr id="5" name="TextBox 4">
            <a:extLst>
              <a:ext uri="{FF2B5EF4-FFF2-40B4-BE49-F238E27FC236}">
                <a16:creationId xmlns:a16="http://schemas.microsoft.com/office/drawing/2014/main" id="{854D0E39-2E87-4D90-92D6-52DB301F54BC}"/>
              </a:ext>
            </a:extLst>
          </p:cNvPr>
          <p:cNvSpPr txBox="1"/>
          <p:nvPr/>
        </p:nvSpPr>
        <p:spPr>
          <a:xfrm>
            <a:off x="8362335" y="622065"/>
            <a:ext cx="34371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 Summary of previous 3 slides</a:t>
            </a:r>
            <a:endParaRPr lang="de-DE">
              <a:cs typeface="Calibri"/>
            </a:endParaRPr>
          </a:p>
        </p:txBody>
      </p:sp>
    </p:spTree>
    <p:extLst>
      <p:ext uri="{BB962C8B-B14F-4D97-AF65-F5344CB8AC3E}">
        <p14:creationId xmlns:p14="http://schemas.microsoft.com/office/powerpoint/2010/main" val="347332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a:extLst>
              <a:ext uri="{FF2B5EF4-FFF2-40B4-BE49-F238E27FC236}">
                <a16:creationId xmlns:a16="http://schemas.microsoft.com/office/drawing/2014/main" id="{9BA3B4D0-1474-D244-9104-850CC8B040A9}"/>
              </a:ext>
            </a:extLst>
          </p:cNvPr>
          <p:cNvSpPr>
            <a:spLocks noGrp="1"/>
          </p:cNvSpPr>
          <p:nvPr>
            <p:ph type="title"/>
          </p:nvPr>
        </p:nvSpPr>
        <p:spPr>
          <a:xfrm>
            <a:off x="2606676" y="185738"/>
            <a:ext cx="6429375" cy="857250"/>
          </a:xfrm>
        </p:spPr>
        <p:txBody>
          <a:bodyPr>
            <a:normAutofit fontScale="90000"/>
          </a:bodyPr>
          <a:lstStyle/>
          <a:p>
            <a:pPr eaLnBrk="1" hangingPunct="1"/>
            <a:r>
              <a:rPr lang="fr-FR" altLang="fr-FR" sz="3200" b="1">
                <a:solidFill>
                  <a:srgbClr val="C00000"/>
                </a:solidFill>
                <a:latin typeface="Arial Narrow" panose="020B0604020202020204" pitchFamily="34" charset="0"/>
                <a:cs typeface="Arial" panose="020B0604020202020204" pitchFamily="34" charset="0"/>
              </a:rPr>
              <a:t>De l’eau potable à l’école pour lutter contre le Covid</a:t>
            </a:r>
            <a:endParaRPr lang="de-CH" altLang="fr-FR" sz="3200" b="1">
              <a:solidFill>
                <a:srgbClr val="C00000"/>
              </a:solidFill>
              <a:latin typeface="Arial Narrow" panose="020B0604020202020204" pitchFamily="34" charset="0"/>
              <a:cs typeface="Arial" panose="020B0604020202020204" pitchFamily="34" charset="0"/>
            </a:endParaRPr>
          </a:p>
        </p:txBody>
      </p:sp>
      <p:sp>
        <p:nvSpPr>
          <p:cNvPr id="7171" name="Rectangle 1028">
            <a:extLst>
              <a:ext uri="{FF2B5EF4-FFF2-40B4-BE49-F238E27FC236}">
                <a16:creationId xmlns:a16="http://schemas.microsoft.com/office/drawing/2014/main" id="{651CD84B-FDED-754D-B0AF-17AF6D1C14BC}"/>
              </a:ext>
            </a:extLst>
          </p:cNvPr>
          <p:cNvSpPr>
            <a:spLocks noChangeArrowheads="1"/>
          </p:cNvSpPr>
          <p:nvPr/>
        </p:nvSpPr>
        <p:spPr bwMode="auto">
          <a:xfrm>
            <a:off x="1931989" y="3851275"/>
            <a:ext cx="82264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Clr>
                <a:srgbClr val="005740"/>
              </a:buClr>
              <a:buFont typeface="Wingdings" pitchFamily="2" charset="2"/>
              <a:buNone/>
            </a:pPr>
            <a:endParaRPr lang="fr-FR" altLang="fr-FR" sz="2000" i="1">
              <a:latin typeface="Arial" panose="020B0604020202020204" pitchFamily="34" charset="0"/>
            </a:endParaRPr>
          </a:p>
          <a:p>
            <a:pPr>
              <a:lnSpc>
                <a:spcPct val="90000"/>
              </a:lnSpc>
              <a:buClr>
                <a:srgbClr val="005740"/>
              </a:buClr>
              <a:buFont typeface="Wingdings" pitchFamily="2" charset="2"/>
              <a:buNone/>
            </a:pPr>
            <a:endParaRPr lang="fr-FR" altLang="fr-FR" sz="1800">
              <a:latin typeface="Arial" panose="020B0604020202020204" pitchFamily="34" charset="0"/>
            </a:endParaRPr>
          </a:p>
        </p:txBody>
      </p:sp>
      <p:sp>
        <p:nvSpPr>
          <p:cNvPr id="7172" name="Rectangle 5">
            <a:extLst>
              <a:ext uri="{FF2B5EF4-FFF2-40B4-BE49-F238E27FC236}">
                <a16:creationId xmlns:a16="http://schemas.microsoft.com/office/drawing/2014/main" id="{7804F7F4-93E6-5C48-A13C-9F6ABA1C065F}"/>
              </a:ext>
            </a:extLst>
          </p:cNvPr>
          <p:cNvSpPr>
            <a:spLocks noChangeArrowheads="1"/>
          </p:cNvSpPr>
          <p:nvPr/>
        </p:nvSpPr>
        <p:spPr bwMode="auto">
          <a:xfrm>
            <a:off x="1770063" y="1123951"/>
            <a:ext cx="8564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400">
                <a:solidFill>
                  <a:srgbClr val="0099FF"/>
                </a:solidFill>
                <a:latin typeface="Arial Narrow" panose="020B0604020202020204" pitchFamily="34" charset="0"/>
                <a:ea typeface="Calibri" panose="020F0502020204030204" pitchFamily="34" charset="0"/>
                <a:cs typeface="Times New Roman" panose="02020603050405020304" pitchFamily="18" charset="0"/>
              </a:rPr>
              <a:t>Le branchement systématique </a:t>
            </a:r>
            <a:r>
              <a:rPr lang="fr-FR" altLang="fr-FR" sz="2400">
                <a:latin typeface="Arial Narrow" panose="020B0604020202020204" pitchFamily="34" charset="0"/>
                <a:ea typeface="Calibri" panose="020F0502020204030204" pitchFamily="34" charset="0"/>
                <a:cs typeface="Times New Roman" panose="02020603050405020304" pitchFamily="18" charset="0"/>
              </a:rPr>
              <a:t>de tous les établissements scolaires au réseau d’adduction potable contribue à la prévention du Covid 19</a:t>
            </a:r>
            <a:endParaRPr lang="fr-FR" altLang="fr-FR" sz="1600">
              <a:solidFill>
                <a:srgbClr val="C00000"/>
              </a:solidFill>
              <a:latin typeface="Arial Narrow"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CCEBB36-E6FE-3147-BCAB-B61BE1A961B7}"/>
              </a:ext>
            </a:extLst>
          </p:cNvPr>
          <p:cNvSpPr/>
          <p:nvPr/>
        </p:nvSpPr>
        <p:spPr>
          <a:xfrm>
            <a:off x="1831975" y="2693988"/>
            <a:ext cx="4921250" cy="2308324"/>
          </a:xfrm>
          <a:prstGeom prst="rect">
            <a:avLst/>
          </a:prstGeom>
        </p:spPr>
        <p:txBody>
          <a:bodyPr>
            <a:spAutoFit/>
          </a:bodyPr>
          <a:lstStyle/>
          <a:p>
            <a:pPr>
              <a:defRPr/>
            </a:pPr>
            <a:r>
              <a:rPr lang="fr-FR">
                <a:latin typeface="Arial Narrow" panose="020B0606020202030204" pitchFamily="34" charset="0"/>
                <a:ea typeface="Calibri" panose="020F0502020204030204" pitchFamily="34" charset="0"/>
                <a:cs typeface="Times New Roman" panose="02020603050405020304" pitchFamily="18" charset="0"/>
              </a:rPr>
              <a:t>Sensibilisation des élèves sur les thèmes comme :</a:t>
            </a:r>
          </a:p>
          <a:p>
            <a:pP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Les </a:t>
            </a:r>
            <a:r>
              <a:rPr lang="fr-FR">
                <a:solidFill>
                  <a:srgbClr val="0099FF"/>
                </a:solidFill>
                <a:latin typeface="Arial Narrow" panose="020B0606020202030204" pitchFamily="34" charset="0"/>
                <a:ea typeface="Calibri" panose="020F0502020204030204" pitchFamily="34" charset="0"/>
                <a:cs typeface="Times New Roman" panose="02020603050405020304" pitchFamily="18" charset="0"/>
              </a:rPr>
              <a:t>bonnes pratiques </a:t>
            </a:r>
            <a:r>
              <a:rPr lang="fr-FR">
                <a:latin typeface="Arial Narrow" panose="020B0606020202030204" pitchFamily="34" charset="0"/>
                <a:ea typeface="Calibri" panose="020F0502020204030204" pitchFamily="34" charset="0"/>
                <a:cs typeface="Times New Roman" panose="02020603050405020304" pitchFamily="18" charset="0"/>
              </a:rPr>
              <a:t>en matière d’hygiène</a:t>
            </a:r>
          </a:p>
          <a:p>
            <a:pPr marL="342900" indent="-342900">
              <a:buFont typeface="Arial" panose="020B0604020202020204" pitchFamily="34" charset="0"/>
              <a:buChar cha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Le </a:t>
            </a:r>
            <a:r>
              <a:rPr lang="fr-FR">
                <a:solidFill>
                  <a:srgbClr val="0099FF"/>
                </a:solidFill>
                <a:latin typeface="Arial Narrow" panose="020B0606020202030204" pitchFamily="34" charset="0"/>
                <a:ea typeface="Calibri" panose="020F0502020204030204" pitchFamily="34" charset="0"/>
                <a:cs typeface="Times New Roman" panose="02020603050405020304" pitchFamily="18" charset="0"/>
              </a:rPr>
              <a:t>lavage des mains au savon </a:t>
            </a:r>
            <a:r>
              <a:rPr lang="fr-FR">
                <a:latin typeface="Arial Narrow" panose="020B0606020202030204" pitchFamily="34" charset="0"/>
                <a:ea typeface="Calibri" panose="020F0502020204030204" pitchFamily="34" charset="0"/>
                <a:cs typeface="Times New Roman" panose="02020603050405020304" pitchFamily="18" charset="0"/>
              </a:rPr>
              <a:t>(avantages et moments critiques)</a:t>
            </a:r>
          </a:p>
          <a:p>
            <a:pPr marL="342900" indent="-342900">
              <a:buFont typeface="Arial" panose="020B0604020202020204" pitchFamily="34" charset="0"/>
              <a:buChar char="•"/>
              <a:defRPr/>
            </a:pPr>
            <a:endParaRPr lang="fr-FR">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a:latin typeface="Arial Narrow" panose="020B0606020202030204" pitchFamily="34" charset="0"/>
                <a:ea typeface="Calibri" panose="020F0502020204030204" pitchFamily="34" charset="0"/>
                <a:cs typeface="Times New Roman" panose="02020603050405020304" pitchFamily="18" charset="0"/>
              </a:rPr>
              <a:t>Les </a:t>
            </a:r>
            <a:r>
              <a:rPr lang="fr-FR">
                <a:solidFill>
                  <a:srgbClr val="00B0F0"/>
                </a:solidFill>
                <a:latin typeface="Arial Narrow" panose="020B0606020202030204" pitchFamily="34" charset="0"/>
                <a:ea typeface="Calibri" panose="020F0502020204030204" pitchFamily="34" charset="0"/>
                <a:cs typeface="Times New Roman" panose="02020603050405020304" pitchFamily="18" charset="0"/>
              </a:rPr>
              <a:t>gestes barrières</a:t>
            </a:r>
          </a:p>
        </p:txBody>
      </p:sp>
      <p:pic>
        <p:nvPicPr>
          <p:cNvPr id="7174" name="Image 1">
            <a:extLst>
              <a:ext uri="{FF2B5EF4-FFF2-40B4-BE49-F238E27FC236}">
                <a16:creationId xmlns:a16="http://schemas.microsoft.com/office/drawing/2014/main" id="{366FF617-E682-1F40-9FCB-CA37827E51F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764339" y="3265489"/>
            <a:ext cx="3805237"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3239DFEB-4EC8-D241-BA2D-09CBF77F5006}"/>
              </a:ext>
            </a:extLst>
          </p:cNvPr>
          <p:cNvSpPr>
            <a:spLocks noGrp="1"/>
          </p:cNvSpPr>
          <p:nvPr>
            <p:ph type="sldNum" sz="quarter" idx="12"/>
          </p:nvPr>
        </p:nvSpPr>
        <p:spPr/>
        <p:txBody>
          <a:bodyPr/>
          <a:lstStyle/>
          <a:p>
            <a:fld id="{DE4AC6BF-D96F-5B4F-BE25-E9A3F15F2698}" type="slidenum">
              <a:rPr lang="it-CH" smtClean="0"/>
              <a:t>7</a:t>
            </a:fld>
            <a:endParaRPr lang="it-CH"/>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a:extLst>
              <a:ext uri="{FF2B5EF4-FFF2-40B4-BE49-F238E27FC236}">
                <a16:creationId xmlns:a16="http://schemas.microsoft.com/office/drawing/2014/main" id="{E80870DD-114D-E947-BF39-A9234F609CCB}"/>
              </a:ext>
            </a:extLst>
          </p:cNvPr>
          <p:cNvSpPr>
            <a:spLocks noGrp="1"/>
          </p:cNvSpPr>
          <p:nvPr>
            <p:ph type="title"/>
          </p:nvPr>
        </p:nvSpPr>
        <p:spPr>
          <a:xfrm>
            <a:off x="1743075" y="146050"/>
            <a:ext cx="8655050" cy="973138"/>
          </a:xfrm>
        </p:spPr>
        <p:txBody>
          <a:bodyPr/>
          <a:lstStyle/>
          <a:p>
            <a:pPr eaLnBrk="1" hangingPunct="1"/>
            <a:r>
              <a:rPr lang="fr-FR" altLang="fr-FR" sz="3200" b="1">
                <a:solidFill>
                  <a:srgbClr val="C00000"/>
                </a:solidFill>
                <a:latin typeface="Arial Narrow" panose="020B0604020202020204" pitchFamily="34" charset="0"/>
                <a:cs typeface="Arial" panose="020B0604020202020204" pitchFamily="34" charset="0"/>
              </a:rPr>
              <a:t>Des latrines scolaires mieux adaptées à la prévention</a:t>
            </a:r>
            <a:endParaRPr lang="de-CH" altLang="fr-FR" sz="3200" b="1">
              <a:solidFill>
                <a:srgbClr val="C00000"/>
              </a:solidFill>
              <a:latin typeface="Arial Narrow" panose="020B0604020202020204" pitchFamily="34" charset="0"/>
              <a:cs typeface="Arial" panose="020B0604020202020204" pitchFamily="34" charset="0"/>
            </a:endParaRPr>
          </a:p>
        </p:txBody>
      </p:sp>
      <p:sp>
        <p:nvSpPr>
          <p:cNvPr id="8195" name="Rectangle 1028">
            <a:extLst>
              <a:ext uri="{FF2B5EF4-FFF2-40B4-BE49-F238E27FC236}">
                <a16:creationId xmlns:a16="http://schemas.microsoft.com/office/drawing/2014/main" id="{DA77DB5E-26AD-EB47-B437-21773BC89149}"/>
              </a:ext>
            </a:extLst>
          </p:cNvPr>
          <p:cNvSpPr>
            <a:spLocks noChangeArrowheads="1"/>
          </p:cNvSpPr>
          <p:nvPr/>
        </p:nvSpPr>
        <p:spPr bwMode="auto">
          <a:xfrm>
            <a:off x="1931989" y="3851275"/>
            <a:ext cx="82264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Clr>
                <a:srgbClr val="005740"/>
              </a:buClr>
              <a:buFont typeface="Wingdings" pitchFamily="2" charset="2"/>
              <a:buNone/>
            </a:pPr>
            <a:endParaRPr lang="fr-FR" altLang="fr-FR" sz="2000" i="1">
              <a:latin typeface="Arial" panose="020B0604020202020204" pitchFamily="34" charset="0"/>
            </a:endParaRPr>
          </a:p>
          <a:p>
            <a:pPr>
              <a:lnSpc>
                <a:spcPct val="90000"/>
              </a:lnSpc>
              <a:buClr>
                <a:srgbClr val="005740"/>
              </a:buClr>
              <a:buFont typeface="Wingdings" pitchFamily="2" charset="2"/>
              <a:buNone/>
            </a:pPr>
            <a:endParaRPr lang="fr-FR" altLang="fr-FR" sz="1800">
              <a:latin typeface="Arial" panose="020B0604020202020204" pitchFamily="34" charset="0"/>
            </a:endParaRPr>
          </a:p>
        </p:txBody>
      </p:sp>
      <p:sp>
        <p:nvSpPr>
          <p:cNvPr id="6" name="Rectangle 5">
            <a:extLst>
              <a:ext uri="{FF2B5EF4-FFF2-40B4-BE49-F238E27FC236}">
                <a16:creationId xmlns:a16="http://schemas.microsoft.com/office/drawing/2014/main" id="{9DC7BFD1-2D1C-E54C-8FE5-7CED00067578}"/>
              </a:ext>
            </a:extLst>
          </p:cNvPr>
          <p:cNvSpPr/>
          <p:nvPr/>
        </p:nvSpPr>
        <p:spPr>
          <a:xfrm>
            <a:off x="1639888" y="1616076"/>
            <a:ext cx="3967162" cy="4486275"/>
          </a:xfrm>
          <a:prstGeom prst="rect">
            <a:avLst/>
          </a:prstGeom>
        </p:spPr>
        <p:txBody>
          <a:bodyPr>
            <a:spAutoFit/>
          </a:bodyPr>
          <a:lstStyle/>
          <a:p>
            <a:pPr>
              <a:defRPr/>
            </a:pPr>
            <a:r>
              <a:rPr lang="fr-FR" sz="2200">
                <a:solidFill>
                  <a:srgbClr val="0070C0"/>
                </a:solidFill>
                <a:latin typeface="Arial Narrow" panose="020B0606020202030204" pitchFamily="34" charset="0"/>
                <a:ea typeface="Calibri" panose="020F0502020204030204" pitchFamily="34" charset="0"/>
                <a:cs typeface="Times New Roman" panose="02020603050405020304" pitchFamily="18" charset="0"/>
              </a:rPr>
              <a:t>3 blocs de cabines </a:t>
            </a:r>
            <a:r>
              <a:rPr lang="fr-FR" sz="2200">
                <a:latin typeface="Arial Narrow" panose="020B0606020202030204" pitchFamily="34" charset="0"/>
                <a:ea typeface="Calibri" panose="020F0502020204030204" pitchFamily="34" charset="0"/>
                <a:cs typeface="Times New Roman" panose="02020603050405020304" pitchFamily="18" charset="0"/>
              </a:rPr>
              <a:t>bien séparés</a:t>
            </a:r>
          </a:p>
          <a:p>
            <a:pPr>
              <a:defRPr/>
            </a:pPr>
            <a:endParaRPr lang="fr-FR" sz="14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Bloc filles</a:t>
            </a: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Bloc garçons </a:t>
            </a: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Blocs enseignants</a:t>
            </a:r>
          </a:p>
          <a:p>
            <a:pPr>
              <a:defRPr/>
            </a:pPr>
            <a:endParaRPr lang="fr-FR" sz="11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Installation des </a:t>
            </a:r>
            <a:r>
              <a:rPr lang="fr-FR" sz="2200">
                <a:solidFill>
                  <a:srgbClr val="0070C0"/>
                </a:solidFill>
                <a:latin typeface="Arial Narrow" panose="020B0606020202030204" pitchFamily="34" charset="0"/>
                <a:ea typeface="Calibri" panose="020F0502020204030204" pitchFamily="34" charset="0"/>
                <a:cs typeface="Times New Roman" panose="02020603050405020304" pitchFamily="18" charset="0"/>
              </a:rPr>
              <a:t>dispositifs de lavage</a:t>
            </a:r>
            <a:r>
              <a:rPr lang="fr-FR" sz="2200">
                <a:latin typeface="Arial Narrow" panose="020B0606020202030204" pitchFamily="34" charset="0"/>
                <a:ea typeface="Calibri" panose="020F0502020204030204" pitchFamily="34" charset="0"/>
                <a:cs typeface="Times New Roman" panose="02020603050405020304" pitchFamily="18" charset="0"/>
              </a:rPr>
              <a:t> des mains au savon</a:t>
            </a:r>
          </a:p>
          <a:p>
            <a:pPr>
              <a:defRPr/>
            </a:pPr>
            <a:endParaRPr lang="fr-FR" sz="22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Installation des </a:t>
            </a:r>
            <a:r>
              <a:rPr lang="fr-FR" sz="2200" err="1">
                <a:solidFill>
                  <a:srgbClr val="0070C0"/>
                </a:solidFill>
                <a:latin typeface="Arial Narrow" panose="020B0606020202030204" pitchFamily="34" charset="0"/>
                <a:ea typeface="Calibri" panose="020F0502020204030204" pitchFamily="34" charset="0"/>
                <a:cs typeface="Times New Roman" panose="02020603050405020304" pitchFamily="18" charset="0"/>
              </a:rPr>
              <a:t>Tippy</a:t>
            </a:r>
            <a:r>
              <a:rPr lang="fr-FR" sz="2200">
                <a:solidFill>
                  <a:srgbClr val="0070C0"/>
                </a:solidFill>
                <a:latin typeface="Arial Narrow" panose="020B0606020202030204" pitchFamily="34" charset="0"/>
                <a:ea typeface="Calibri" panose="020F0502020204030204" pitchFamily="34" charset="0"/>
                <a:cs typeface="Times New Roman" panose="02020603050405020304" pitchFamily="18" charset="0"/>
              </a:rPr>
              <a:t> Tapp </a:t>
            </a:r>
            <a:r>
              <a:rPr lang="fr-FR" sz="2200">
                <a:latin typeface="Arial Narrow" panose="020B0606020202030204" pitchFamily="34" charset="0"/>
                <a:ea typeface="Calibri" panose="020F0502020204030204" pitchFamily="34" charset="0"/>
                <a:cs typeface="Times New Roman" panose="02020603050405020304" pitchFamily="18" charset="0"/>
              </a:rPr>
              <a:t>(pour le lavage des mains)</a:t>
            </a:r>
          </a:p>
          <a:p>
            <a:pPr marL="171450" indent="-171450">
              <a:buFont typeface="Arial" panose="020B0604020202020204" pitchFamily="34" charset="0"/>
              <a:buChar char="•"/>
              <a:defRPr/>
            </a:pPr>
            <a:endParaRPr lang="fr-FR" sz="800">
              <a:latin typeface="Arial Narrow" panose="020B0606020202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defRPr/>
            </a:pPr>
            <a:endParaRPr lang="fr-FR" sz="105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200">
                <a:latin typeface="Arial Narrow" panose="020B0606020202030204" pitchFamily="34" charset="0"/>
                <a:ea typeface="Calibri" panose="020F0502020204030204" pitchFamily="34" charset="0"/>
                <a:cs typeface="Times New Roman" panose="02020603050405020304" pitchFamily="18" charset="0"/>
              </a:rPr>
              <a:t>Mise en place des </a:t>
            </a:r>
            <a:r>
              <a:rPr lang="fr-FR" sz="2200">
                <a:solidFill>
                  <a:srgbClr val="0070C0"/>
                </a:solidFill>
                <a:latin typeface="Arial Narrow" panose="020B0606020202030204" pitchFamily="34" charset="0"/>
                <a:ea typeface="Calibri" panose="020F0502020204030204" pitchFamily="34" charset="0"/>
                <a:cs typeface="Times New Roman" panose="02020603050405020304" pitchFamily="18" charset="0"/>
              </a:rPr>
              <a:t>Comités scolaires</a:t>
            </a:r>
            <a:r>
              <a:rPr lang="fr-FR" sz="2200">
                <a:latin typeface="Arial Narrow" panose="020B0606020202030204" pitchFamily="34" charset="0"/>
                <a:ea typeface="Calibri" panose="020F0502020204030204" pitchFamily="34" charset="0"/>
                <a:cs typeface="Times New Roman" panose="02020603050405020304" pitchFamily="18" charset="0"/>
              </a:rPr>
              <a:t> d’entretien des latrines</a:t>
            </a:r>
          </a:p>
        </p:txBody>
      </p:sp>
      <p:pic>
        <p:nvPicPr>
          <p:cNvPr id="8197" name="Image 1">
            <a:extLst>
              <a:ext uri="{FF2B5EF4-FFF2-40B4-BE49-F238E27FC236}">
                <a16:creationId xmlns:a16="http://schemas.microsoft.com/office/drawing/2014/main" id="{8D6DBA80-912A-F04E-9D4D-339DAD79C79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86564" y="1108075"/>
            <a:ext cx="37099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 1">
            <a:extLst>
              <a:ext uri="{FF2B5EF4-FFF2-40B4-BE49-F238E27FC236}">
                <a16:creationId xmlns:a16="http://schemas.microsoft.com/office/drawing/2014/main" id="{B31CE216-F6F7-2A44-99CE-DC41BDB53EB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3713" y="3978276"/>
            <a:ext cx="36703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D9458210-5F96-454E-AABB-056ABEB5E26A}"/>
              </a:ext>
            </a:extLst>
          </p:cNvPr>
          <p:cNvSpPr>
            <a:spLocks noGrp="1"/>
          </p:cNvSpPr>
          <p:nvPr>
            <p:ph type="sldNum" sz="quarter" idx="12"/>
          </p:nvPr>
        </p:nvSpPr>
        <p:spPr/>
        <p:txBody>
          <a:bodyPr/>
          <a:lstStyle/>
          <a:p>
            <a:fld id="{DE4AC6BF-D96F-5B4F-BE25-E9A3F15F2698}" type="slidenum">
              <a:rPr lang="it-CH" smtClean="0"/>
              <a:t>8</a:t>
            </a:fld>
            <a:endParaRPr lang="it-CH"/>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D867145D-B901-984A-BFE9-3D2811BCAB28}"/>
              </a:ext>
            </a:extLst>
          </p:cNvPr>
          <p:cNvSpPr>
            <a:spLocks noGrp="1"/>
          </p:cNvSpPr>
          <p:nvPr>
            <p:ph type="title"/>
          </p:nvPr>
        </p:nvSpPr>
        <p:spPr>
          <a:xfrm>
            <a:off x="2427288" y="0"/>
            <a:ext cx="7404100" cy="935038"/>
          </a:xfrm>
        </p:spPr>
        <p:txBody>
          <a:bodyPr>
            <a:normAutofit fontScale="90000"/>
          </a:bodyPr>
          <a:lstStyle/>
          <a:p>
            <a:pPr eaLnBrk="1" hangingPunct="1"/>
            <a:r>
              <a:rPr lang="fr-FR" altLang="fr-FR" sz="3200" b="1">
                <a:solidFill>
                  <a:srgbClr val="C00000"/>
                </a:solidFill>
                <a:latin typeface="Arial Narrow" panose="020B0604020202020204" pitchFamily="34" charset="0"/>
                <a:cs typeface="Arial" panose="020B0604020202020204" pitchFamily="34" charset="0"/>
              </a:rPr>
              <a:t>La gestion de l’hygiène menstruelle à l’école participe à la prévention</a:t>
            </a:r>
            <a:endParaRPr lang="de-CH" altLang="fr-FR" sz="3200" b="1">
              <a:solidFill>
                <a:srgbClr val="C00000"/>
              </a:solidFill>
              <a:latin typeface="Arial Narrow" panose="020B0604020202020204" pitchFamily="34" charset="0"/>
              <a:cs typeface="Arial" panose="020B0604020202020204" pitchFamily="34" charset="0"/>
            </a:endParaRPr>
          </a:p>
        </p:txBody>
      </p:sp>
      <p:sp>
        <p:nvSpPr>
          <p:cNvPr id="9219" name="Rectangle 1028">
            <a:extLst>
              <a:ext uri="{FF2B5EF4-FFF2-40B4-BE49-F238E27FC236}">
                <a16:creationId xmlns:a16="http://schemas.microsoft.com/office/drawing/2014/main" id="{8AC771FB-59B6-A547-8AD6-065ECB8AB341}"/>
              </a:ext>
            </a:extLst>
          </p:cNvPr>
          <p:cNvSpPr>
            <a:spLocks noChangeArrowheads="1"/>
          </p:cNvSpPr>
          <p:nvPr/>
        </p:nvSpPr>
        <p:spPr bwMode="auto">
          <a:xfrm>
            <a:off x="1712913" y="2684464"/>
            <a:ext cx="5002212"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buClr>
                <a:srgbClr val="005740"/>
              </a:buClr>
              <a:buFont typeface="Wingdings" pitchFamily="2" charset="2"/>
              <a:buNone/>
            </a:pPr>
            <a:endParaRPr lang="fr-FR" altLang="fr-FR" sz="2000" i="1">
              <a:latin typeface="Arial" panose="020B0604020202020204" pitchFamily="34" charset="0"/>
            </a:endParaRPr>
          </a:p>
          <a:p>
            <a:pPr>
              <a:lnSpc>
                <a:spcPct val="90000"/>
              </a:lnSpc>
              <a:buClr>
                <a:srgbClr val="005740"/>
              </a:buClr>
              <a:buFont typeface="Wingdings" pitchFamily="2" charset="2"/>
              <a:buNone/>
            </a:pPr>
            <a:endParaRPr lang="fr-FR" altLang="fr-FR" sz="1800">
              <a:latin typeface="Arial" panose="020B0604020202020204" pitchFamily="34" charset="0"/>
            </a:endParaRPr>
          </a:p>
        </p:txBody>
      </p:sp>
      <p:sp>
        <p:nvSpPr>
          <p:cNvPr id="6" name="Rectangle 5">
            <a:extLst>
              <a:ext uri="{FF2B5EF4-FFF2-40B4-BE49-F238E27FC236}">
                <a16:creationId xmlns:a16="http://schemas.microsoft.com/office/drawing/2014/main" id="{772D1CDC-C881-1940-BDB3-CB8BA6C84AE9}"/>
              </a:ext>
            </a:extLst>
          </p:cNvPr>
          <p:cNvSpPr/>
          <p:nvPr/>
        </p:nvSpPr>
        <p:spPr>
          <a:xfrm>
            <a:off x="625475" y="882650"/>
            <a:ext cx="6694488" cy="1810504"/>
          </a:xfrm>
          <a:prstGeom prst="rect">
            <a:avLst/>
          </a:prstGeom>
        </p:spPr>
        <p:txBody>
          <a:bodyPr wrap="square">
            <a:spAutoFit/>
          </a:bodyPr>
          <a:lstStyle/>
          <a:p>
            <a:pPr>
              <a:defRPr/>
            </a:pPr>
            <a:r>
              <a:rPr lang="fr-FR">
                <a:solidFill>
                  <a:srgbClr val="0099FF"/>
                </a:solidFill>
                <a:latin typeface="Arial Narrow" panose="020B0606020202030204" pitchFamily="34" charset="0"/>
                <a:ea typeface="Calibri" panose="020F0502020204030204" pitchFamily="34" charset="0"/>
                <a:cs typeface="Times New Roman" panose="02020603050405020304" pitchFamily="18" charset="0"/>
              </a:rPr>
              <a:t>Constats</a:t>
            </a:r>
          </a:p>
          <a:p>
            <a:pPr>
              <a:defRPr/>
            </a:pP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Manque de latrines adaptées à la GHM</a:t>
            </a: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Les filles perdent 5 jours / mois du fait de leurs règles</a:t>
            </a: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Certaines filles abandonnent</a:t>
            </a:r>
          </a:p>
          <a:p>
            <a:pPr>
              <a:defRPr/>
            </a:pPr>
            <a:endParaRPr lang="fr-FR" sz="1200">
              <a:latin typeface="Arial Narrow" panose="020B0606020202030204" pitchFamily="34" charset="0"/>
              <a:ea typeface="Calibri" panose="020F0502020204030204" pitchFamily="34" charset="0"/>
              <a:cs typeface="Times New Roman" panose="02020603050405020304" pitchFamily="18" charset="0"/>
            </a:endParaRPr>
          </a:p>
        </p:txBody>
      </p:sp>
      <p:pic>
        <p:nvPicPr>
          <p:cNvPr id="9221" name="Image 2">
            <a:extLst>
              <a:ext uri="{FF2B5EF4-FFF2-40B4-BE49-F238E27FC236}">
                <a16:creationId xmlns:a16="http://schemas.microsoft.com/office/drawing/2014/main" id="{4B4918B3-D4CD-9840-A45F-135972EA5E1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23151" y="1330326"/>
            <a:ext cx="306387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4C7A0B3-2C38-9045-81F2-5B0C69B8DA09}"/>
              </a:ext>
            </a:extLst>
          </p:cNvPr>
          <p:cNvSpPr/>
          <p:nvPr/>
        </p:nvSpPr>
        <p:spPr>
          <a:xfrm>
            <a:off x="584201" y="2690813"/>
            <a:ext cx="6245225" cy="4031873"/>
          </a:xfrm>
          <a:prstGeom prst="rect">
            <a:avLst/>
          </a:prstGeom>
        </p:spPr>
        <p:txBody>
          <a:bodyPr wrap="square">
            <a:spAutoFit/>
          </a:bodyPr>
          <a:lstStyle/>
          <a:p>
            <a:pPr>
              <a:defRPr/>
            </a:pPr>
            <a:r>
              <a:rPr lang="fr-FR">
                <a:solidFill>
                  <a:srgbClr val="0099FF"/>
                </a:solidFill>
                <a:latin typeface="Arial Narrow" panose="020B0606020202030204" pitchFamily="34" charset="0"/>
                <a:ea typeface="Calibri" panose="020F0502020204030204" pitchFamily="34" charset="0"/>
                <a:cs typeface="Times New Roman" panose="02020603050405020304" pitchFamily="18" charset="0"/>
              </a:rPr>
              <a:t>Qu’avons-nous fait ?</a:t>
            </a:r>
          </a:p>
          <a:p>
            <a:pPr>
              <a:defRPr/>
            </a:pP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Le PHRASEA a été un des premiers à réaliser  des latrines adaptées (</a:t>
            </a:r>
            <a:r>
              <a:rPr lang="fr-FR">
                <a:latin typeface="Arial Narrow" panose="020B0606020202030204" pitchFamily="34" charset="0"/>
                <a:ea typeface="Calibri" panose="020F0502020204030204" pitchFamily="34" charset="0"/>
                <a:cs typeface="Times New Roman" panose="02020603050405020304" pitchFamily="18" charset="0"/>
              </a:rPr>
              <a:t>eau, produits d’entretien, gestion des serviettes usagées)</a:t>
            </a: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Renforcement des connaissances sur la puberté</a:t>
            </a:r>
          </a:p>
          <a:p>
            <a:pPr marL="342900" indent="-342900">
              <a:buFont typeface="Arial" panose="020B0604020202020204" pitchFamily="34" charset="0"/>
              <a:buChar char="•"/>
              <a:defRPr/>
            </a:pP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Des femmes couturières locales formées et équipées pour confectionner des serviettes hygiéniques </a:t>
            </a:r>
          </a:p>
          <a:p>
            <a:pPr marL="342900" indent="-342900">
              <a:buFont typeface="Arial" panose="020B0604020202020204" pitchFamily="34" charset="0"/>
              <a:buChar char="•"/>
              <a:defRPr/>
            </a:pPr>
            <a:endParaRPr lang="fr-FR" sz="2000">
              <a:latin typeface="Arial Narrow" panose="020B06060202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fr-FR" sz="2000">
                <a:latin typeface="Arial Narrow" panose="020B0606020202030204" pitchFamily="34" charset="0"/>
                <a:ea typeface="Calibri" panose="020F0502020204030204" pitchFamily="34" charset="0"/>
                <a:cs typeface="Times New Roman" panose="02020603050405020304" pitchFamily="18" charset="0"/>
              </a:rPr>
              <a:t>Les élèves s’organisent pour assurer l’entretien de leurs latrines</a:t>
            </a:r>
          </a:p>
        </p:txBody>
      </p:sp>
      <p:pic>
        <p:nvPicPr>
          <p:cNvPr id="9223" name="Picture 466">
            <a:extLst>
              <a:ext uri="{FF2B5EF4-FFF2-40B4-BE49-F238E27FC236}">
                <a16:creationId xmlns:a16="http://schemas.microsoft.com/office/drawing/2014/main" id="{B152DF19-75CE-4144-A789-0894ECD1B1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9839" y="4121151"/>
            <a:ext cx="29289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00155D5C-B0AE-5C40-A8D6-23C1444FF7A7}"/>
              </a:ext>
            </a:extLst>
          </p:cNvPr>
          <p:cNvSpPr>
            <a:spLocks noGrp="1"/>
          </p:cNvSpPr>
          <p:nvPr>
            <p:ph type="sldNum" sz="quarter" idx="12"/>
          </p:nvPr>
        </p:nvSpPr>
        <p:spPr/>
        <p:txBody>
          <a:bodyPr/>
          <a:lstStyle/>
          <a:p>
            <a:fld id="{DE4AC6BF-D96F-5B4F-BE25-E9A3F15F2698}" type="slidenum">
              <a:rPr lang="it-CH" smtClean="0"/>
              <a:t>9</a:t>
            </a:fld>
            <a:endParaRPr lang="it-CH"/>
          </a:p>
        </p:txBody>
      </p:sp>
    </p:spTree>
  </p:cSld>
  <p:clrMapOvr>
    <a:masterClrMapping/>
  </p:clrMapOvr>
</p:sld>
</file>

<file path=ppt/theme/theme1.xml><?xml version="1.0" encoding="utf-8"?>
<a:theme xmlns:a="http://schemas.openxmlformats.org/drawingml/2006/main" name="Tema di Office">
  <a:themeElements>
    <a:clrScheme name="Personalizzati 1">
      <a:dk1>
        <a:srgbClr val="000000"/>
      </a:dk1>
      <a:lt1>
        <a:srgbClr val="FFFFFF"/>
      </a:lt1>
      <a:dk2>
        <a:srgbClr val="696464"/>
      </a:dk2>
      <a:lt2>
        <a:srgbClr val="E9E5DC"/>
      </a:lt2>
      <a:accent1>
        <a:srgbClr val="D34817"/>
      </a:accent1>
      <a:accent2>
        <a:srgbClr val="9B1A32"/>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_1" id="{45720782-C5C3-3E48-9805-3F90672C46B9}" vid="{ADA35ABE-9034-0648-8BA6-E26DA856A138}"/>
    </a:ext>
  </a:extLst>
</a:theme>
</file>

<file path=ppt/theme/theme2.xml><?xml version="1.0" encoding="utf-8"?>
<a:theme xmlns:a="http://schemas.openxmlformats.org/drawingml/2006/main" name="Slides without NGO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34DCA00409374BB6027FF945AACAEF" ma:contentTypeVersion="9" ma:contentTypeDescription="Create a new document." ma:contentTypeScope="" ma:versionID="e05b8b6ec64b42ef992e8dc3df19ab86">
  <xsd:schema xmlns:xsd="http://www.w3.org/2001/XMLSchema" xmlns:xs="http://www.w3.org/2001/XMLSchema" xmlns:p="http://schemas.microsoft.com/office/2006/metadata/properties" xmlns:ns2="a923d57c-d4dd-404b-879f-afebacc791e8" targetNamespace="http://schemas.microsoft.com/office/2006/metadata/properties" ma:root="true" ma:fieldsID="a44d1b974ff437ada140ab6023ca1a81" ns2:_="">
    <xsd:import namespace="a923d57c-d4dd-404b-879f-afebacc791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3d57c-d4dd-404b-879f-afebacc79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678649-DCB5-497A-9B2C-6642132AA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3d57c-d4dd-404b-879f-afebacc79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51C64-05D3-45E6-A8E1-7CD592447635}">
  <ds:schemaRefs>
    <ds:schemaRef ds:uri="http://schemas.microsoft.com/sharepoint/v3/contenttype/forms"/>
  </ds:schemaRefs>
</ds:datastoreItem>
</file>

<file path=customXml/itemProps3.xml><?xml version="1.0" encoding="utf-8"?>
<ds:datastoreItem xmlns:ds="http://schemas.openxmlformats.org/officeDocument/2006/customXml" ds:itemID="{C7BEB87A-8C92-4CC0-9255-087FBC32C67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Tema di Office</Template>
  <TotalTime>0</TotalTime>
  <Words>3634</Words>
  <Application>Microsoft Macintosh PowerPoint</Application>
  <PresentationFormat>Grand écran</PresentationFormat>
  <Paragraphs>470</Paragraphs>
  <Slides>63</Slides>
  <Notes>18</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63</vt:i4>
      </vt:variant>
    </vt:vector>
  </HeadingPairs>
  <TitlesOfParts>
    <vt:vector size="72" baseType="lpstr">
      <vt:lpstr>Amatic SC</vt:lpstr>
      <vt:lpstr>Arial</vt:lpstr>
      <vt:lpstr>Arial Narrow</vt:lpstr>
      <vt:lpstr>Avenir Book</vt:lpstr>
      <vt:lpstr>Calibri</vt:lpstr>
      <vt:lpstr>Calibri Light</vt:lpstr>
      <vt:lpstr>Wingdings</vt:lpstr>
      <vt:lpstr>Tema di Office</vt:lpstr>
      <vt:lpstr>Slides without NGO logos</vt:lpstr>
      <vt:lpstr>Workshop 5</vt:lpstr>
      <vt:lpstr>Table des matières I Inhaltsverzeichnis</vt:lpstr>
      <vt:lpstr>Résumé I Zusammenfassung </vt:lpstr>
      <vt:lpstr>Présentation PowerPoint</vt:lpstr>
      <vt:lpstr>Présentation PowerPoint</vt:lpstr>
      <vt:lpstr>Présentation PowerPoint</vt:lpstr>
      <vt:lpstr>De l’eau potable à l’école pour lutter contre le Covid</vt:lpstr>
      <vt:lpstr>Des latrines scolaires mieux adaptées à la prévention</vt:lpstr>
      <vt:lpstr>La gestion de l’hygiène menstruelle à l’école participe à la prévention</vt:lpstr>
      <vt:lpstr>  Une bonne alimentation participe aussi à la prévention  ! </vt:lpstr>
      <vt:lpstr>Au-delà des écoliers d’autres  acteurs s’impliquent dans la lutte </vt:lpstr>
      <vt:lpstr>Présentation PowerPoint</vt:lpstr>
      <vt:lpstr>Présentation PowerPoint</vt:lpstr>
      <vt:lpstr>Présentation PowerPoint</vt:lpstr>
      <vt:lpstr>Présentation PowerPoint</vt:lpstr>
      <vt:lpstr>Présentation PowerPoint</vt:lpstr>
      <vt:lpstr>Objective of the infosession</vt:lpstr>
      <vt:lpstr>Présentation PowerPoint</vt:lpstr>
      <vt:lpstr>Présentation PowerPoint</vt:lpstr>
      <vt:lpstr>Présentation PowerPoint</vt:lpstr>
      <vt:lpstr>What is a Blue School?</vt:lpstr>
      <vt:lpstr>Présentation PowerPoint</vt:lpstr>
      <vt:lpstr>Présentation PowerPoint</vt:lpstr>
      <vt:lpstr>Lessons learned – Phase 2</vt:lpstr>
      <vt:lpstr>Présentation PowerPoint</vt:lpstr>
      <vt:lpstr>Access to drinking water - Services</vt:lpstr>
      <vt:lpstr>Access to drinking water - Practices</vt:lpstr>
      <vt:lpstr>Sanitation and hygiene - Services</vt:lpstr>
      <vt:lpstr>Sanitation and hygiene - Practices</vt:lpstr>
      <vt:lpstr>School garden – the garden  </vt:lpstr>
      <vt:lpstr>School garden – the garden </vt:lpstr>
      <vt:lpstr>Présentation PowerPoint</vt:lpstr>
      <vt:lpstr>Menstrual Hygiene Management</vt:lpstr>
      <vt:lpstr>Solid Waste Management </vt:lpstr>
      <vt:lpstr>Solid Waste Management</vt:lpstr>
      <vt:lpstr>Solid Waste Management</vt:lpstr>
      <vt:lpstr>Solid Waste Management </vt:lpstr>
      <vt:lpstr>Solid Waste Management – Learning and practice</vt:lpstr>
      <vt:lpstr>Présentation PowerPoint</vt:lpstr>
      <vt:lpstr>Présentation PowerPoint</vt:lpstr>
      <vt:lpstr>Présentation PowerPoint</vt:lpstr>
      <vt:lpstr>What is the Blue Schools Kit?</vt:lpstr>
      <vt:lpstr>What is the Blue Schools Kit?</vt:lpstr>
      <vt:lpstr>1. Concept Brief        </vt:lpstr>
      <vt:lpstr>2. Catalogue of Technologies (67)</vt:lpstr>
      <vt:lpstr>3. Catalogue of Practical Exercises (73)</vt:lpstr>
      <vt:lpstr>What is the Blue Schools Kit?</vt:lpstr>
      <vt:lpstr>Présentation PowerPoint</vt:lpstr>
      <vt:lpstr>Blue Schools Road map</vt:lpstr>
      <vt:lpstr>Blue Schools Road map</vt:lpstr>
      <vt:lpstr>Blue Schools Road map</vt:lpstr>
      <vt:lpstr>Présentation PowerPoint</vt:lpstr>
      <vt:lpstr>Présentation PowerPoint</vt:lpstr>
      <vt:lpstr>Qu'est-ce qui vous a le plus surpris ? Was hat dich am meisten überrascht? </vt:lpstr>
      <vt:lpstr>Quelles mesures concrètes allez-vous mettre en œuvre ? Welche konkreten Schritte werden Sie unternehmen?</vt:lpstr>
      <vt:lpstr>Workshop's photos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5</dc:title>
  <dc:creator>CARRASCO BLANCO Jessica</dc:creator>
  <cp:lastModifiedBy>Nadine Bernasconi</cp:lastModifiedBy>
  <cp:revision>144</cp:revision>
  <dcterms:created xsi:type="dcterms:W3CDTF">2021-12-05T18:15:00Z</dcterms:created>
  <dcterms:modified xsi:type="dcterms:W3CDTF">2022-01-27T14:22:35Z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0x0101004334DCA00409374BB6027FF945AACAEF</vt:lpwstr>
  </property>
</Properties>
</file>