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71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UE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02T14:05:20.366" idx="1">
    <p:pos x="5216" y="1656"/>
    <p:text>en une ligne, dessous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F89EC-B3C8-4E3D-820B-9D214473D6E6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DA557-D6FB-45C3-9DC7-B41E347D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1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baseline="0" dirty="0" smtClean="0"/>
              <a:t> JUST PUT THE FULL LOGO (it includes the French name!!) + Page number</a:t>
            </a:r>
          </a:p>
          <a:p>
            <a:endParaRPr lang="fr-CH" baseline="0" dirty="0" smtClean="0"/>
          </a:p>
          <a:p>
            <a:r>
              <a:rPr lang="fr-CH" baseline="0" dirty="0" smtClean="0"/>
              <a:t>A LLL Perspective : on  same 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FAUT-IL</a:t>
            </a:r>
            <a:r>
              <a:rPr lang="en-GB" baseline="0" dirty="0" smtClean="0"/>
              <a:t> CENTRER LES 2èME LIGNES DES TITRES ‘ (DEPUIS </a:t>
            </a:r>
            <a:r>
              <a:rPr lang="en-GB" baseline="0" dirty="0" err="1" smtClean="0"/>
              <a:t>DéBUT</a:t>
            </a:r>
            <a:r>
              <a:rPr lang="en-GB" baseline="0" dirty="0" smtClean="0"/>
              <a:t>)</a:t>
            </a:r>
          </a:p>
          <a:p>
            <a:endParaRPr lang="en-GB" baseline="0" dirty="0" smtClean="0"/>
          </a:p>
          <a:p>
            <a:r>
              <a:rPr lang="en-GB" baseline="0" dirty="0" smtClean="0"/>
              <a:t>FLECHE DEVANT 2èME POSSIBILITY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baseline="0" dirty="0" smtClean="0"/>
              <a:t>. </a:t>
            </a:r>
            <a:r>
              <a:rPr lang="fr-CH" baseline="0" dirty="0" smtClean="0"/>
              <a:t>FLECHE 3èEME PARA AVANT CROSS </a:t>
            </a:r>
          </a:p>
          <a:p>
            <a:r>
              <a:rPr lang="fr-CH" baseline="0" dirty="0" smtClean="0"/>
              <a:t>FlECHE 4EéE PARA DEVANT ATTRACTING (en 3</a:t>
            </a:r>
            <a:r>
              <a:rPr lang="fr-CH" baseline="30000" dirty="0" smtClean="0"/>
              <a:t>ème</a:t>
            </a:r>
            <a:r>
              <a:rPr lang="fr-CH" baseline="0" dirty="0" smtClean="0"/>
              <a:t> ligne))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 14 </a:t>
            </a:r>
            <a:r>
              <a:rPr lang="en-GB" dirty="0" err="1" smtClean="0"/>
              <a:t>devient</a:t>
            </a:r>
            <a:r>
              <a:rPr lang="en-GB" dirty="0" smtClean="0"/>
              <a:t> 13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baseline="0" dirty="0" smtClean="0"/>
              <a:t>THE LAST LINE SHOULD BE BIGGER, AS IT IS THE MESSAGE!  What means Column?</a:t>
            </a:r>
          </a:p>
          <a:p>
            <a:r>
              <a:rPr lang="fr-CH" baseline="0" dirty="0" smtClean="0"/>
              <a:t>Could we mention the bit.ly address underneath each  quotation? </a:t>
            </a:r>
            <a:r>
              <a:rPr lang="fr-CH" baseline="0" smtClean="0"/>
              <a:t>People will have a paper copy of the PPT, so that they can find the full text?</a:t>
            </a:r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x-none" dirty="0" smtClean="0"/>
              <a:t>ometimes the titles had all the first letters capitalized and sometimes</a:t>
            </a:r>
            <a:r>
              <a:rPr lang="x-none" baseline="0" dirty="0" smtClean="0"/>
              <a:t> not; to be consistent, I am only capitalizing the first letter; can easily be changed!</a:t>
            </a:r>
            <a:r>
              <a:rPr lang="fr-CH" baseline="0" dirty="0" smtClean="0"/>
              <a:t> OK!!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Put in an</a:t>
            </a:r>
            <a:r>
              <a:rPr lang="x-none" baseline="0" dirty="0" smtClean="0"/>
              <a:t> arrow, instead of a </a:t>
            </a:r>
            <a:r>
              <a:rPr lang="en-US" baseline="0" dirty="0" smtClean="0"/>
              <a:t>&gt;</a:t>
            </a:r>
            <a:r>
              <a:rPr lang="x-none" baseline="0" dirty="0" smtClean="0"/>
              <a:t>, please let me know if it work.</a:t>
            </a:r>
            <a:r>
              <a:rPr lang="fr-CH" baseline="0" dirty="0" smtClean="0"/>
              <a:t> OK!</a:t>
            </a:r>
            <a:r>
              <a:rPr lang="x-none" baseline="0" dirty="0" smtClean="0"/>
              <a:t> </a:t>
            </a:r>
            <a:endParaRPr lang="fr-CH" baseline="0" dirty="0" smtClean="0"/>
          </a:p>
          <a:p>
            <a:r>
              <a:rPr lang="fr-CH" baseline="0" dirty="0" smtClean="0"/>
              <a:t>OK POUR FLECHE, MAIS NE DOIT PAS  COUVIR  MOT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I didn’t know if</a:t>
            </a:r>
            <a:r>
              <a:rPr lang="x-none" baseline="0" dirty="0" smtClean="0"/>
              <a:t> you wanted the numbers put in or if that was for my own instruction; can be easily taken out!</a:t>
            </a:r>
          </a:p>
          <a:p>
            <a:r>
              <a:rPr lang="en-US" dirty="0" smtClean="0"/>
              <a:t>OK for numbering  + Add in 1 : L</a:t>
            </a:r>
            <a:r>
              <a:rPr lang="en-US" baseline="0" dirty="0" smtClean="0"/>
              <a:t> (for Learning) T and W </a:t>
            </a:r>
          </a:p>
          <a:p>
            <a:r>
              <a:rPr lang="en-US" baseline="0" dirty="0" err="1" smtClean="0"/>
              <a:t>Peut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mettre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flèches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briser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schéma</a:t>
            </a:r>
            <a:r>
              <a:rPr lang="en-US" baseline="0" dirty="0" smtClean="0"/>
              <a:t> 3?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FLECHE AU LIEU POINT DEVANT SOCIO-PROF</a:t>
            </a:r>
          </a:p>
          <a:p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FLECHE DEVANT CHANGING ROLES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7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FLECHE DEVANT SCATERRED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FLECHES COUVRENT MOTS?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A557-D6FB-45C3-9DC7-B41E347D60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CDE2-97FF-40A2-BD0B-9737FCCE6FF2}" type="datetimeFigureOut">
              <a:rPr lang="en-US" smtClean="0"/>
              <a:t>02.06.19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BB5C-6664-426E-9230-61E781281D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uate-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5680858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533400"/>
          </a:xfrm>
        </p:spPr>
        <p:txBody>
          <a:bodyPr>
            <a:noAutofit/>
          </a:bodyPr>
          <a:lstStyle/>
          <a:p>
            <a:r>
              <a:rPr lang="x-none" dirty="0" smtClean="0">
                <a:latin typeface="Source Sans Pro" pitchFamily="34" charset="0"/>
              </a:rPr>
              <a:t>The Education – Training – Work &amp; Employment Continuum</a:t>
            </a:r>
            <a:br>
              <a:rPr lang="x-none" dirty="0" smtClean="0">
                <a:latin typeface="Source Sans Pro" pitchFamily="34" charset="0"/>
              </a:rPr>
            </a:br>
            <a:r>
              <a:rPr lang="x-none" dirty="0" smtClean="0">
                <a:latin typeface="Source Sans Pro" pitchFamily="34" charset="0"/>
              </a:rPr>
              <a:t/>
            </a:r>
            <a:br>
              <a:rPr lang="x-none" dirty="0" smtClean="0">
                <a:latin typeface="Source Sans Pro" pitchFamily="34" charset="0"/>
              </a:rPr>
            </a:br>
            <a:r>
              <a:rPr lang="en-US" dirty="0" smtClean="0">
                <a:latin typeface="Source Sans Pro" pitchFamily="34" charset="0"/>
              </a:rPr>
              <a:t/>
            </a:r>
            <a:br>
              <a:rPr lang="en-US" dirty="0" smtClean="0">
                <a:latin typeface="Source Sans Pro" pitchFamily="34" charset="0"/>
              </a:rPr>
            </a:br>
            <a:endParaRPr lang="en-US" dirty="0">
              <a:latin typeface="Source Sans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419600"/>
            <a:ext cx="5257800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0"/>
              </a:spcAft>
            </a:pPr>
            <a:r>
              <a:rPr lang="x-none" sz="2400" dirty="0" smtClean="0">
                <a:latin typeface="Source Sans Pro" pitchFamily="34" charset="0"/>
              </a:rPr>
              <a:t>Michel Carton </a:t>
            </a:r>
          </a:p>
          <a:p>
            <a:pPr algn="r">
              <a:spcAft>
                <a:spcPts val="500"/>
              </a:spcAft>
            </a:pPr>
            <a:r>
              <a:rPr lang="x-none" sz="2400" dirty="0" smtClean="0">
                <a:latin typeface="Source Sans Pro" pitchFamily="34" charset="0"/>
              </a:rPr>
              <a:t>June 2019</a:t>
            </a:r>
            <a:endParaRPr lang="en-US" sz="2400" dirty="0">
              <a:latin typeface="Source Sans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90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For Socio Economic Integration: A Life Long Learning Perspective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592" y="210204"/>
            <a:ext cx="4667061" cy="62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>
            <a:noAutofit/>
          </a:bodyPr>
          <a:lstStyle/>
          <a:p>
            <a:r>
              <a:rPr lang="en-GB" sz="4000" dirty="0">
                <a:latin typeface="Source Sans Pro" pitchFamily="34" charset="0"/>
              </a:rPr>
              <a:t> </a:t>
            </a:r>
            <a:r>
              <a:rPr lang="en-GB" sz="4000" dirty="0" smtClean="0">
                <a:latin typeface="Source Sans Pro" pitchFamily="34" charset="0"/>
              </a:rPr>
              <a:t>How </a:t>
            </a:r>
            <a:r>
              <a:rPr lang="en-GB" sz="4000" dirty="0">
                <a:latin typeface="Source Sans Pro" pitchFamily="34" charset="0"/>
              </a:rPr>
              <a:t>to rebuilt a </a:t>
            </a:r>
            <a:r>
              <a:rPr lang="fr-CH" sz="4000" dirty="0">
                <a:latin typeface="Source Sans Pro" pitchFamily="34" charset="0"/>
              </a:rPr>
              <a:t>N</a:t>
            </a:r>
            <a:r>
              <a:rPr lang="en-GB" sz="4000" dirty="0" err="1" smtClean="0">
                <a:latin typeface="Source Sans Pro" pitchFamily="34" charset="0"/>
              </a:rPr>
              <a:t>ew</a:t>
            </a:r>
            <a:r>
              <a:rPr lang="en-GB" sz="4000" dirty="0" smtClean="0">
                <a:latin typeface="Source Sans Pro" pitchFamily="34" charset="0"/>
              </a:rPr>
              <a:t> </a:t>
            </a:r>
            <a:r>
              <a:rPr lang="en-GB" sz="4000" dirty="0">
                <a:latin typeface="Source Sans Pro" pitchFamily="34" charset="0"/>
              </a:rPr>
              <a:t>Continuum </a:t>
            </a:r>
            <a:r>
              <a:rPr lang="x-none" sz="4000" dirty="0" smtClean="0">
                <a:latin typeface="Source Sans Pro" pitchFamily="34" charset="0"/>
              </a:rPr>
              <a:t>		            </a:t>
            </a:r>
            <a:r>
              <a:rPr lang="en-GB" sz="4000" dirty="0" smtClean="0">
                <a:latin typeface="Source Sans Pro" pitchFamily="34" charset="0"/>
              </a:rPr>
              <a:t>for </a:t>
            </a:r>
            <a:r>
              <a:rPr lang="en-GB" sz="4000" dirty="0">
                <a:latin typeface="Source Sans Pro" pitchFamily="34" charset="0"/>
              </a:rPr>
              <a:t>the future? 		 	</a:t>
            </a:r>
            <a:endParaRPr lang="en-US" sz="40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038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atin typeface="Source Sans Pro" pitchFamily="34" charset="0"/>
              </a:rPr>
              <a:t>Overpassing discontinuities is not back to  “good old days” temporalities and </a:t>
            </a:r>
            <a:r>
              <a:rPr lang="en-GB" sz="2400" dirty="0" err="1" smtClean="0">
                <a:latin typeface="Source Sans Pro" pitchFamily="34" charset="0"/>
              </a:rPr>
              <a:t>linearities</a:t>
            </a:r>
            <a:r>
              <a:rPr lang="en-GB" sz="2400" dirty="0" smtClean="0">
                <a:latin typeface="Source Sans Pro" pitchFamily="34" charset="0"/>
              </a:rPr>
              <a:t> !</a:t>
            </a: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en-US" sz="2400" dirty="0">
              <a:latin typeface="Source Sans Pro" pitchFamily="34" charset="0"/>
            </a:endParaRP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GB" sz="2400" dirty="0">
                <a:latin typeface="Source Sans Pro" pitchFamily="34" charset="0"/>
              </a:rPr>
              <a:t>Open access </a:t>
            </a:r>
            <a:r>
              <a:rPr lang="en-GB" sz="2400" dirty="0" smtClean="0">
                <a:latin typeface="Source Sans Pro" pitchFamily="34" charset="0"/>
              </a:rPr>
              <a:t>to integrated E, T , W &amp; E </a:t>
            </a:r>
            <a:r>
              <a:rPr lang="en-GB" sz="2400" b="1" dirty="0" smtClean="0">
                <a:solidFill>
                  <a:srgbClr val="D60000"/>
                </a:solidFill>
                <a:latin typeface="Source Sans Pro" pitchFamily="34" charset="0"/>
              </a:rPr>
              <a:t>system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endParaRPr lang="en-US" sz="2400" dirty="0">
              <a:latin typeface="Source Sans Pro" pitchFamily="34" charset="0"/>
            </a:endParaRP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GB" sz="2400" dirty="0">
                <a:latin typeface="Source Sans Pro" pitchFamily="34" charset="0"/>
              </a:rPr>
              <a:t>Possibility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“travelling</a:t>
            </a:r>
            <a:r>
              <a:rPr lang="en-GB" sz="2400" dirty="0">
                <a:latin typeface="Source Sans Pro" pitchFamily="34" charset="0"/>
              </a:rPr>
              <a:t>” through any </a:t>
            </a:r>
            <a:r>
              <a:rPr lang="en-GB" sz="2400" dirty="0" smtClean="0">
                <a:latin typeface="Source Sans Pro" pitchFamily="34" charset="0"/>
              </a:rPr>
              <a:t>field New </a:t>
            </a:r>
            <a:r>
              <a:rPr lang="en-GB" sz="2400" dirty="0">
                <a:latin typeface="Source Sans Pro" pitchFamily="34" charset="0"/>
              </a:rPr>
              <a:t>Continuum, any time and order, </a:t>
            </a:r>
            <a:r>
              <a:rPr lang="en-GB" sz="2400" dirty="0" smtClean="0">
                <a:latin typeface="Source Sans Pro" pitchFamily="34" charset="0"/>
              </a:rPr>
              <a:t>thanks</a:t>
            </a:r>
            <a:r>
              <a:rPr lang="x-none" sz="2400" dirty="0" smtClean="0">
                <a:latin typeface="Source Sans Pro" pitchFamily="34" charset="0"/>
              </a:rPr>
              <a:t> </a:t>
            </a:r>
            <a:r>
              <a:rPr lang="en-GB" sz="2400" dirty="0" smtClean="0">
                <a:latin typeface="Source Sans Pro" pitchFamily="34" charset="0"/>
              </a:rPr>
              <a:t>systemic </a:t>
            </a:r>
            <a:r>
              <a:rPr lang="x-none" sz="2400" dirty="0" smtClean="0">
                <a:latin typeface="Source Sans Pro" pitchFamily="34" charset="0"/>
              </a:rPr>
              <a:t>        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non-linear connectivities</a:t>
            </a:r>
            <a:endParaRPr lang="x-none" sz="2400" b="1" dirty="0" smtClean="0">
              <a:solidFill>
                <a:srgbClr val="C00000"/>
              </a:solidFill>
              <a:latin typeface="Source Sans Pro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endParaRPr lang="en-US" sz="2400" dirty="0">
              <a:latin typeface="Source Sans Pro" pitchFamily="34" charset="0"/>
            </a:endParaRP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GB" sz="2400" dirty="0">
                <a:latin typeface="Source Sans Pro" pitchFamily="34" charset="0"/>
              </a:rPr>
              <a:t>Possibility </a:t>
            </a:r>
            <a:r>
              <a:rPr lang="x-none" sz="2400" dirty="0" smtClean="0">
                <a:latin typeface="Source Sans Pro" pitchFamily="34" charset="0"/>
              </a:rPr>
              <a:t>to </a:t>
            </a:r>
            <a:r>
              <a:rPr lang="en-GB" sz="2400" dirty="0" smtClean="0">
                <a:latin typeface="Source Sans Pro" pitchFamily="34" charset="0"/>
              </a:rPr>
              <a:t>acquire </a:t>
            </a:r>
            <a:r>
              <a:rPr lang="en-GB" sz="2400" dirty="0">
                <a:latin typeface="Source Sans Pro" pitchFamily="34" charset="0"/>
              </a:rPr>
              <a:t>values, skills and knowledge proposed by </a:t>
            </a:r>
            <a:r>
              <a:rPr lang="en-GB" sz="2400" b="1" dirty="0">
                <a:solidFill>
                  <a:srgbClr val="D60000"/>
                </a:solidFill>
                <a:latin typeface="Source Sans Pro" pitchFamily="34" charset="0"/>
              </a:rPr>
              <a:t>public + private stakeholders </a:t>
            </a:r>
            <a:r>
              <a:rPr lang="en-GB" sz="2400" dirty="0">
                <a:latin typeface="Source Sans Pro" pitchFamily="34" charset="0"/>
              </a:rPr>
              <a:t>connected in New Continuum</a:t>
            </a:r>
            <a:endParaRPr lang="en-US" sz="2400" dirty="0">
              <a:latin typeface="Source Sans Pro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676400"/>
          </a:xfrm>
        </p:spPr>
        <p:txBody>
          <a:bodyPr>
            <a:noAutofit/>
          </a:bodyPr>
          <a:lstStyle/>
          <a:p>
            <a:r>
              <a:rPr lang="en-GB" sz="4000" dirty="0" smtClean="0"/>
              <a:t>Conditions </a:t>
            </a:r>
            <a:r>
              <a:rPr lang="en-GB" sz="4000" dirty="0"/>
              <a:t>and priorities </a:t>
            </a:r>
            <a:r>
              <a:rPr lang="en-GB" sz="4000" dirty="0" smtClean="0"/>
              <a:t>for</a:t>
            </a:r>
            <a:r>
              <a:rPr lang="x-none" sz="4000" dirty="0" smtClean="0"/>
              <a:t> </a:t>
            </a:r>
            <a:br>
              <a:rPr lang="x-none" sz="4000" dirty="0" smtClean="0"/>
            </a:br>
            <a:r>
              <a:rPr lang="x-none" sz="4000" dirty="0"/>
              <a:t> </a:t>
            </a:r>
            <a:r>
              <a:rPr lang="x-none" sz="4000" dirty="0" smtClean="0"/>
              <a:t>       </a:t>
            </a:r>
            <a:r>
              <a:rPr lang="en-GB" sz="4000" dirty="0" smtClean="0"/>
              <a:t>efficiency</a:t>
            </a:r>
            <a:r>
              <a:rPr lang="x-none" sz="4000" dirty="0" smtClean="0"/>
              <a:t> </a:t>
            </a:r>
            <a:r>
              <a:rPr lang="en-GB" sz="4000" dirty="0" smtClean="0"/>
              <a:t>and </a:t>
            </a:r>
            <a:r>
              <a:rPr lang="en-GB" sz="4000" dirty="0"/>
              <a:t>impact </a:t>
            </a:r>
            <a:r>
              <a:rPr lang="en-GB" sz="4000" dirty="0">
                <a:latin typeface="Source Sans Pro" pitchFamily="34" charset="0"/>
              </a:rPr>
              <a:t>		 	</a:t>
            </a:r>
            <a:endParaRPr lang="en-US" sz="40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038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“De 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siloized</a:t>
            </a:r>
            <a:r>
              <a:rPr lang="x-none" sz="2400" b="1" dirty="0" smtClean="0">
                <a:solidFill>
                  <a:srgbClr val="C00000"/>
                </a:solidFill>
                <a:latin typeface="Source Sans Pro" pitchFamily="34" charset="0"/>
              </a:rPr>
              <a:t>”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= systemic governance </a:t>
            </a:r>
            <a:r>
              <a:rPr lang="en-GB" sz="2400" dirty="0">
                <a:latin typeface="Source Sans Pro" pitchFamily="34" charset="0"/>
              </a:rPr>
              <a:t>arrangements</a:t>
            </a: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Capabilities</a:t>
            </a:r>
            <a:r>
              <a:rPr lang="en-GB" sz="2400" dirty="0">
                <a:latin typeface="Source Sans Pro" pitchFamily="34" charset="0"/>
              </a:rPr>
              <a:t> acquired during “journey”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recognized</a:t>
            </a:r>
            <a:r>
              <a:rPr lang="en-GB" sz="2400" dirty="0">
                <a:latin typeface="Source Sans Pro" pitchFamily="34" charset="0"/>
              </a:rPr>
              <a:t> by governance stakeholders, after “stop </a:t>
            </a:r>
            <a:r>
              <a:rPr lang="en-GB" sz="2400" dirty="0" err="1">
                <a:latin typeface="Source Sans Pro" pitchFamily="34" charset="0"/>
              </a:rPr>
              <a:t>overs</a:t>
            </a:r>
            <a:r>
              <a:rPr lang="en-GB" sz="2400" dirty="0">
                <a:latin typeface="Source Sans Pro" pitchFamily="34" charset="0"/>
              </a:rPr>
              <a:t>” any </a:t>
            </a:r>
            <a:r>
              <a:rPr lang="en-GB" sz="2400" dirty="0" smtClean="0">
                <a:latin typeface="Source Sans Pro" pitchFamily="34" charset="0"/>
              </a:rPr>
              <a:t>field </a:t>
            </a:r>
            <a:r>
              <a:rPr lang="en-GB" sz="2400" dirty="0">
                <a:latin typeface="Source Sans Pro" pitchFamily="34" charset="0"/>
              </a:rPr>
              <a:t>of the New  Continuum.</a:t>
            </a: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Public policies </a:t>
            </a:r>
            <a:r>
              <a:rPr lang="en-GB" sz="2400" dirty="0">
                <a:latin typeface="Source Sans Pro" pitchFamily="34" charset="0"/>
              </a:rPr>
              <a:t>TBD (administration, local authorities, PPP…..) for securing </a:t>
            </a:r>
            <a:r>
              <a:rPr lang="en-GB" sz="2400" b="1" dirty="0">
                <a:solidFill>
                  <a:srgbClr val="D60000"/>
                </a:solidFill>
                <a:latin typeface="Source Sans Pro" pitchFamily="34" charset="0"/>
              </a:rPr>
              <a:t>access public goods</a:t>
            </a:r>
            <a:endParaRPr lang="en-US" sz="2400" b="1" dirty="0">
              <a:solidFill>
                <a:srgbClr val="D60000"/>
              </a:solidFill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400" dirty="0">
                <a:latin typeface="Source Sans Pro" pitchFamily="34" charset="0"/>
              </a:rPr>
              <a:t>New </a:t>
            </a:r>
            <a:r>
              <a:rPr lang="en-GB" sz="2400" dirty="0" smtClean="0">
                <a:latin typeface="Source Sans Pro" pitchFamily="34" charset="0"/>
              </a:rPr>
              <a:t>Continuum</a:t>
            </a:r>
            <a:r>
              <a:rPr lang="x-none" sz="2400" dirty="0" smtClean="0">
                <a:latin typeface="Source Sans Pro" pitchFamily="34" charset="0"/>
              </a:rPr>
              <a:t> </a:t>
            </a:r>
            <a:r>
              <a:rPr lang="en-GB" sz="2400" dirty="0" smtClean="0">
                <a:latin typeface="Source Sans Pro" pitchFamily="34" charset="0"/>
              </a:rPr>
              <a:t>=</a:t>
            </a:r>
            <a:r>
              <a:rPr lang="x-none" sz="2400" dirty="0" smtClean="0">
                <a:latin typeface="Source Sans Pro" pitchFamily="34" charset="0"/>
              </a:rPr>
              <a:t> </a:t>
            </a:r>
            <a:r>
              <a:rPr lang="en-GB" sz="2400" dirty="0" smtClean="0">
                <a:latin typeface="Source Sans Pro" pitchFamily="34" charset="0"/>
              </a:rPr>
              <a:t>value </a:t>
            </a:r>
            <a:r>
              <a:rPr lang="en-GB" sz="2400" dirty="0">
                <a:latin typeface="Source Sans Pro" pitchFamily="34" charset="0"/>
              </a:rPr>
              <a:t>for any social category, but priority </a:t>
            </a:r>
            <a:r>
              <a:rPr lang="en-GB" sz="2400" dirty="0" smtClean="0">
                <a:latin typeface="Source Sans Pro" pitchFamily="34" charset="0"/>
              </a:rPr>
              <a:t>on</a:t>
            </a:r>
            <a:r>
              <a:rPr lang="x-none" sz="2400" dirty="0" smtClean="0">
                <a:latin typeface="Source Sans Pro" pitchFamily="34" charset="0"/>
              </a:rPr>
              <a:t> the</a:t>
            </a:r>
            <a:r>
              <a:rPr lang="en-GB" sz="2400" dirty="0" smtClean="0">
                <a:latin typeface="Source Sans Pro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Marginalized</a:t>
            </a:r>
            <a:endParaRPr lang="en-US" sz="2400" b="1" dirty="0">
              <a:solidFill>
                <a:srgbClr val="C00000"/>
              </a:solidFill>
              <a:latin typeface="Source Sans Pro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Source Sans Pro" pitchFamily="34" charset="0"/>
              </a:rPr>
              <a:t>New </a:t>
            </a:r>
            <a:r>
              <a:rPr lang="en-GB" sz="3600" dirty="0" smtClean="0">
                <a:latin typeface="Source Sans Pro" pitchFamily="34" charset="0"/>
              </a:rPr>
              <a:t>Continuum interplay with L L L:</a:t>
            </a:r>
            <a:br>
              <a:rPr lang="en-GB" sz="3600" dirty="0" smtClean="0">
                <a:latin typeface="Source Sans Pro" pitchFamily="34" charset="0"/>
              </a:rPr>
            </a:br>
            <a:r>
              <a:rPr lang="en-GB" sz="3600" dirty="0" smtClean="0">
                <a:latin typeface="Source Sans Pro" pitchFamily="34" charset="0"/>
              </a:rPr>
              <a:t> </a:t>
            </a:r>
            <a:r>
              <a:rPr lang="en-GB" sz="3600" dirty="0">
                <a:latin typeface="Source Sans Pro" pitchFamily="34" charset="0"/>
              </a:rPr>
              <a:t>a second </a:t>
            </a:r>
            <a:r>
              <a:rPr lang="en-GB" sz="3600" dirty="0" smtClean="0">
                <a:latin typeface="Source Sans Pro" pitchFamily="34" charset="0"/>
              </a:rPr>
              <a:t>chance for both ? </a:t>
            </a:r>
            <a:r>
              <a:rPr lang="en-GB" sz="3600" dirty="0">
                <a:latin typeface="Source Sans Pro" pitchFamily="34" charset="0"/>
              </a:rPr>
              <a:t>		 	</a:t>
            </a:r>
            <a:endParaRPr lang="en-US" sz="36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038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/>
              <a:t>Continuum </a:t>
            </a:r>
            <a:r>
              <a:rPr lang="en-GB" sz="2400" dirty="0"/>
              <a:t>“out dated</a:t>
            </a:r>
            <a:r>
              <a:rPr lang="en-GB" sz="2400" dirty="0" smtClean="0"/>
              <a:t>”, </a:t>
            </a:r>
            <a:r>
              <a:rPr lang="en-GB" sz="2400" dirty="0"/>
              <a:t>not </a:t>
            </a:r>
            <a:r>
              <a:rPr lang="en-GB" sz="2400" dirty="0" smtClean="0"/>
              <a:t>reflecting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 </a:t>
            </a:r>
            <a:r>
              <a:rPr lang="x-none" sz="2400" dirty="0" smtClean="0"/>
              <a:t>    </a:t>
            </a:r>
            <a:r>
              <a:rPr lang="en-GB" sz="2400" b="1" dirty="0" smtClean="0">
                <a:solidFill>
                  <a:srgbClr val="C00000"/>
                </a:solidFill>
              </a:rPr>
              <a:t>Education </a:t>
            </a:r>
            <a:r>
              <a:rPr lang="en-GB" sz="2400" b="1" dirty="0">
                <a:solidFill>
                  <a:srgbClr val="C00000"/>
                </a:solidFill>
              </a:rPr>
              <a:t>and Work futures </a:t>
            </a:r>
            <a:r>
              <a:rPr lang="en-GB" sz="2400" dirty="0"/>
              <a:t>(ILO, WB…)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GB" sz="2400" dirty="0" smtClean="0"/>
              <a:t>LLL: </a:t>
            </a:r>
            <a:r>
              <a:rPr lang="en-GB" sz="2400" b="1" dirty="0" smtClean="0">
                <a:solidFill>
                  <a:srgbClr val="D60000"/>
                </a:solidFill>
              </a:rPr>
              <a:t>no agreement </a:t>
            </a:r>
            <a:r>
              <a:rPr lang="en-GB" sz="2400" dirty="0" smtClean="0"/>
              <a:t>/ definition ( UIL, 2016), </a:t>
            </a:r>
            <a:r>
              <a:rPr lang="en-GB" sz="2400" b="1" dirty="0">
                <a:solidFill>
                  <a:srgbClr val="C00000"/>
                </a:solidFill>
              </a:rPr>
              <a:t>any coherent </a:t>
            </a:r>
            <a:r>
              <a:rPr lang="en-GB" sz="2400" dirty="0"/>
              <a:t>implementation strategy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C00000"/>
                </a:solidFill>
              </a:rPr>
              <a:t>divergent</a:t>
            </a:r>
            <a:r>
              <a:rPr lang="en-GB" sz="2400" dirty="0" smtClean="0"/>
              <a:t> </a:t>
            </a:r>
            <a:r>
              <a:rPr lang="en-GB" sz="2400" dirty="0"/>
              <a:t>notions of learning…</a:t>
            </a:r>
            <a:endParaRPr lang="en-US" sz="2400" dirty="0"/>
          </a:p>
          <a:p>
            <a:pPr>
              <a:spcBef>
                <a:spcPts val="0"/>
              </a:spcBef>
              <a:buNone/>
            </a:pPr>
            <a:r>
              <a:rPr lang="en-GB" sz="2400" dirty="0"/>
              <a:t> 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GB" sz="2400" dirty="0" smtClean="0"/>
              <a:t>Cross </a:t>
            </a:r>
            <a:r>
              <a:rPr lang="en-GB" sz="2400" b="1" dirty="0" smtClean="0">
                <a:solidFill>
                  <a:srgbClr val="D60000"/>
                </a:solidFill>
              </a:rPr>
              <a:t>recognition system</a:t>
            </a:r>
            <a:r>
              <a:rPr lang="en-GB" sz="2400" dirty="0" smtClean="0"/>
              <a:t> of  E, T and W&amp;E based  </a:t>
            </a:r>
            <a:r>
              <a:rPr lang="en-GB" sz="2400" dirty="0"/>
              <a:t>knowledge and skills </a:t>
            </a:r>
            <a:r>
              <a:rPr lang="en-GB" sz="2400" dirty="0" smtClean="0"/>
              <a:t>= concretization </a:t>
            </a:r>
            <a:r>
              <a:rPr lang="en-GB" sz="2400" dirty="0"/>
              <a:t>2 notions </a:t>
            </a:r>
            <a:endParaRPr lang="en-US" sz="2400" dirty="0"/>
          </a:p>
          <a:p>
            <a:pPr>
              <a:spcBef>
                <a:spcPts val="0"/>
              </a:spcBef>
              <a:buNone/>
            </a:pPr>
            <a:r>
              <a:rPr lang="en-GB" sz="2400" dirty="0"/>
              <a:t> </a:t>
            </a:r>
            <a:endParaRPr lang="en-US" sz="2400" dirty="0"/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GB" sz="2400" dirty="0"/>
              <a:t>Focus Marginalized categories, </a:t>
            </a:r>
            <a:r>
              <a:rPr lang="en-GB" sz="2400" dirty="0" smtClean="0"/>
              <a:t>under further exclusion </a:t>
            </a:r>
            <a:r>
              <a:rPr lang="en-GB" sz="2400" dirty="0"/>
              <a:t>threats +</a:t>
            </a:r>
            <a:r>
              <a:rPr lang="en-GB" sz="2400" dirty="0" smtClean="0"/>
              <a:t> a socio-eco  loss for societies</a:t>
            </a:r>
            <a:r>
              <a:rPr lang="x-none" sz="2400" dirty="0" smtClean="0"/>
              <a:t>  </a:t>
            </a:r>
            <a:r>
              <a:rPr lang="en-GB" sz="2400" dirty="0" smtClean="0"/>
              <a:t>  </a:t>
            </a:r>
            <a:r>
              <a:rPr lang="x-none" sz="2400" dirty="0" smtClean="0"/>
              <a:t>       </a:t>
            </a:r>
            <a:r>
              <a:rPr lang="en-GB" sz="2400" dirty="0" smtClean="0"/>
              <a:t>attracting </a:t>
            </a:r>
            <a:r>
              <a:rPr lang="en-GB" sz="2400" b="1" dirty="0">
                <a:solidFill>
                  <a:srgbClr val="C00000"/>
                </a:solidFill>
              </a:rPr>
              <a:t>policy makers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4028094" y="5562600"/>
            <a:ext cx="515940" cy="1719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Source Sans Pro" pitchFamily="34" charset="0"/>
              </a:rPr>
              <a:t>“New” Continuum: life long learning for youth and adults?</a:t>
            </a:r>
            <a:endParaRPr lang="en-US" dirty="0">
              <a:latin typeface="Source Sans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86205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" b="5087"/>
          <a:stretch>
            <a:fillRect/>
          </a:stretch>
        </p:blipFill>
        <p:spPr>
          <a:xfrm>
            <a:off x="467706" y="457200"/>
            <a:ext cx="8218487" cy="5937250"/>
          </a:xfrm>
        </p:spPr>
      </p:pic>
    </p:spTree>
    <p:extLst>
      <p:ext uri="{BB962C8B-B14F-4D97-AF65-F5344CB8AC3E}">
        <p14:creationId xmlns:p14="http://schemas.microsoft.com/office/powerpoint/2010/main" val="6683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717167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9525000" cy="26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x-none" dirty="0" smtClean="0">
                <a:latin typeface="Source Sans Pro" pitchFamily="34" charset="0"/>
              </a:rPr>
              <a:t>Continuum: general definitons</a:t>
            </a:r>
            <a:endParaRPr lang="en-US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fr-FR" sz="2400" b="1" dirty="0" smtClean="0">
                <a:latin typeface="Source Sans Pro" pitchFamily="34" charset="0"/>
              </a:rPr>
              <a:t>Français</a:t>
            </a:r>
            <a:endParaRPr lang="x-none" sz="2400" b="1" dirty="0">
              <a:latin typeface="Source Sans Pro" pitchFamily="34" charset="0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r>
              <a:rPr lang="fr-FR" sz="2400" dirty="0" smtClean="0">
                <a:latin typeface="Source Sans Pro" pitchFamily="34" charset="0"/>
              </a:rPr>
              <a:t>Ensemble dont les éléments sont </a:t>
            </a:r>
            <a:r>
              <a:rPr lang="fr-FR" sz="2400" b="1" dirty="0" smtClean="0">
                <a:solidFill>
                  <a:srgbClr val="C00000"/>
                </a:solidFill>
                <a:latin typeface="Source Sans Pro" pitchFamily="34" charset="0"/>
              </a:rPr>
              <a:t>inséparables</a:t>
            </a:r>
            <a:r>
              <a:rPr lang="fr-FR" sz="2400" dirty="0" smtClean="0">
                <a:latin typeface="Source Sans Pro" pitchFamily="34" charset="0"/>
              </a:rPr>
              <a:t>, constituent un </a:t>
            </a:r>
            <a:r>
              <a:rPr lang="fr-FR" sz="2400" b="1" dirty="0" smtClean="0">
                <a:solidFill>
                  <a:schemeClr val="accent2"/>
                </a:solidFill>
                <a:latin typeface="Source Sans Pro" pitchFamily="34" charset="0"/>
              </a:rPr>
              <a:t>tout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r>
              <a:rPr lang="fr-FR" sz="2400" dirty="0" smtClean="0">
                <a:latin typeface="Source Sans Pro" pitchFamily="34" charset="0"/>
              </a:rPr>
              <a:t>Ensemble d’éléments tel que l’on puisse passer de l’un à l’autre de </a:t>
            </a:r>
            <a:r>
              <a:rPr lang="fr-FR" sz="2400" b="1" dirty="0" smtClean="0">
                <a:solidFill>
                  <a:srgbClr val="C00000"/>
                </a:solidFill>
                <a:latin typeface="Source Sans Pro" pitchFamily="34" charset="0"/>
              </a:rPr>
              <a:t>façon continue</a:t>
            </a:r>
            <a:endParaRPr lang="x-none" sz="2400" b="1" dirty="0" smtClean="0">
              <a:solidFill>
                <a:srgbClr val="C00000"/>
              </a:solidFill>
              <a:latin typeface="Source Sans Pro" pitchFamily="34" charset="0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endParaRPr lang="x-none" sz="2400" b="1" dirty="0" smtClean="0">
              <a:solidFill>
                <a:srgbClr val="C00000"/>
              </a:solidFill>
              <a:latin typeface="Source Sans Pro" pitchFamily="34" charset="0"/>
            </a:endParaRPr>
          </a:p>
          <a:p>
            <a:pPr>
              <a:spcAft>
                <a:spcPts val="500"/>
              </a:spcAft>
            </a:pPr>
            <a:r>
              <a:rPr lang="x-none" sz="2400" b="1" dirty="0" smtClean="0">
                <a:latin typeface="Source Sans Pro" pitchFamily="34" charset="0"/>
              </a:rPr>
              <a:t>English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r>
              <a:rPr lang="x-none" sz="2400" dirty="0" smtClean="0">
                <a:latin typeface="Source Sans Pro" pitchFamily="34" charset="0"/>
              </a:rPr>
              <a:t>Something that changes in character </a:t>
            </a:r>
            <a:r>
              <a:rPr lang="x-none" sz="2400" b="1" dirty="0" smtClean="0">
                <a:solidFill>
                  <a:srgbClr val="C00000"/>
                </a:solidFill>
                <a:latin typeface="Source Sans Pro" pitchFamily="34" charset="0"/>
              </a:rPr>
              <a:t>gradually</a:t>
            </a:r>
            <a:r>
              <a:rPr lang="x-none" sz="2400" dirty="0" smtClean="0">
                <a:latin typeface="Source Sans Pro" pitchFamily="34" charset="0"/>
              </a:rPr>
              <a:t>,</a:t>
            </a:r>
            <a:r>
              <a:rPr lang="x-none" sz="2400" b="1" dirty="0" smtClean="0">
                <a:latin typeface="Source Sans Pro" pitchFamily="34" charset="0"/>
              </a:rPr>
              <a:t> </a:t>
            </a:r>
            <a:r>
              <a:rPr lang="x-none" sz="2400" dirty="0" smtClean="0">
                <a:latin typeface="Source Sans Pro" pitchFamily="34" charset="0"/>
              </a:rPr>
              <a:t>without </a:t>
            </a:r>
            <a:r>
              <a:rPr lang="x-none" sz="2400" b="1" dirty="0" smtClean="0">
                <a:solidFill>
                  <a:srgbClr val="C00000"/>
                </a:solidFill>
                <a:latin typeface="Source Sans Pro" pitchFamily="34" charset="0"/>
              </a:rPr>
              <a:t>any clear dividing point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r>
              <a:rPr lang="x-none" sz="2400" dirty="0" smtClean="0">
                <a:latin typeface="Source Sans Pro" pitchFamily="34" charset="0"/>
              </a:rPr>
              <a:t>A set of elements such that between any two of them there </a:t>
            </a:r>
            <a:r>
              <a:rPr lang="x-none" sz="2400" b="1" dirty="0" smtClean="0">
                <a:solidFill>
                  <a:srgbClr val="C00000"/>
                </a:solidFill>
                <a:latin typeface="Source Sans Pro" pitchFamily="34" charset="0"/>
              </a:rPr>
              <a:t>is a third element</a:t>
            </a:r>
            <a:r>
              <a:rPr lang="x-none" sz="2400" b="1" dirty="0" smtClean="0">
                <a:latin typeface="Source Sans Pro" pitchFamily="34" charset="0"/>
              </a:rPr>
              <a:t> </a:t>
            </a:r>
            <a:r>
              <a:rPr lang="x-none" sz="2400" dirty="0" smtClean="0">
                <a:latin typeface="Source Sans Pro" pitchFamily="34" charset="0"/>
              </a:rPr>
              <a:t>(Math)</a:t>
            </a:r>
            <a:endParaRPr lang="x-none" sz="2400" b="1" dirty="0">
              <a:latin typeface="Source Sans Pro" pitchFamily="34" charset="0"/>
            </a:endParaRPr>
          </a:p>
          <a:p>
            <a:pPr lvl="1">
              <a:spcAft>
                <a:spcPts val="500"/>
              </a:spcAft>
              <a:buNone/>
            </a:pPr>
            <a:endParaRPr lang="x-none" sz="2400" dirty="0" smtClean="0">
              <a:latin typeface="Source Sans Pro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x-none" sz="3800" dirty="0" smtClean="0">
                <a:latin typeface="Source Sans Pro" pitchFamily="34" charset="0"/>
              </a:rPr>
              <a:t>From the l</a:t>
            </a:r>
            <a:r>
              <a:rPr lang="en-GB" sz="3800" dirty="0" err="1" smtClean="0">
                <a:latin typeface="Source Sans Pro" pitchFamily="34" charset="0"/>
              </a:rPr>
              <a:t>inear</a:t>
            </a:r>
            <a:r>
              <a:rPr lang="en-GB" sz="3800" dirty="0" smtClean="0">
                <a:latin typeface="Source Sans Pro" pitchFamily="34" charset="0"/>
              </a:rPr>
              <a:t> </a:t>
            </a:r>
            <a:r>
              <a:rPr lang="fr-CH" sz="3800" dirty="0">
                <a:latin typeface="Source Sans Pro" pitchFamily="34" charset="0"/>
              </a:rPr>
              <a:t>C</a:t>
            </a:r>
            <a:r>
              <a:rPr lang="en-GB" sz="3800" dirty="0" err="1" smtClean="0">
                <a:latin typeface="Source Sans Pro" pitchFamily="34" charset="0"/>
              </a:rPr>
              <a:t>ontinuum</a:t>
            </a:r>
            <a:r>
              <a:rPr lang="en-GB" sz="3800" dirty="0" smtClean="0">
                <a:latin typeface="Source Sans Pro" pitchFamily="34" charset="0"/>
              </a:rPr>
              <a:t> to </a:t>
            </a:r>
            <a:r>
              <a:rPr lang="en-GB" sz="3800" dirty="0">
                <a:latin typeface="Source Sans Pro" pitchFamily="34" charset="0"/>
              </a:rPr>
              <a:t>a </a:t>
            </a:r>
            <a:r>
              <a:rPr lang="x-none" sz="3800" dirty="0" smtClean="0">
                <a:latin typeface="Source Sans Pro" pitchFamily="34" charset="0"/>
              </a:rPr>
              <a:t>	                    </a:t>
            </a:r>
            <a:r>
              <a:rPr lang="fr-CH" sz="3800" dirty="0" smtClean="0">
                <a:latin typeface="Source Sans Pro" pitchFamily="34" charset="0"/>
              </a:rPr>
              <a:t>D</a:t>
            </a:r>
            <a:r>
              <a:rPr lang="en-GB" sz="3800" dirty="0" smtClean="0">
                <a:latin typeface="Source Sans Pro" pitchFamily="34" charset="0"/>
              </a:rPr>
              <a:t>is-continuum</a:t>
            </a:r>
            <a:r>
              <a:rPr lang="en-GB" sz="4000" dirty="0" smtClean="0">
                <a:latin typeface="Source Sans Pro" pitchFamily="34" charset="0"/>
              </a:rPr>
              <a:t> </a:t>
            </a:r>
            <a:endParaRPr lang="en-US" sz="40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400" dirty="0">
                <a:latin typeface="Source Sans Pro" pitchFamily="34" charset="0"/>
              </a:rPr>
              <a:t> </a:t>
            </a:r>
            <a:r>
              <a:rPr lang="en-GB" sz="2400" i="1" dirty="0">
                <a:latin typeface="Source Sans Pro" pitchFamily="34" charset="0"/>
              </a:rPr>
              <a:t>Once upon a time</a:t>
            </a:r>
            <a:r>
              <a:rPr lang="en-GB" sz="2400" dirty="0">
                <a:latin typeface="Source Sans Pro" pitchFamily="34" charset="0"/>
              </a:rPr>
              <a:t>, the Education - Training – Work &amp; Employment Continuum was </a:t>
            </a:r>
            <a:r>
              <a:rPr lang="x-none" sz="2400" dirty="0" smtClean="0">
                <a:latin typeface="Source Sans Pro" pitchFamily="34" charset="0"/>
              </a:rPr>
              <a:t>..........</a:t>
            </a:r>
            <a:r>
              <a:rPr lang="en-GB" sz="2400" dirty="0" smtClean="0">
                <a:latin typeface="Source Sans Pro" pitchFamily="34" charset="0"/>
              </a:rPr>
              <a:t> </a:t>
            </a:r>
            <a:endParaRPr lang="x-none" sz="2400" dirty="0" smtClean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x-none" sz="2400" dirty="0">
                <a:latin typeface="Source Sans Pro" pitchFamily="34" charset="0"/>
              </a:rPr>
              <a:t> </a:t>
            </a:r>
            <a:r>
              <a:rPr lang="x-none" sz="2400" dirty="0" smtClean="0">
                <a:latin typeface="Source Sans Pro" pitchFamily="34" charset="0"/>
              </a:rPr>
              <a:t>     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a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Continuum</a:t>
            </a:r>
            <a:endParaRPr lang="en-US" sz="2400" b="1" dirty="0">
              <a:solidFill>
                <a:srgbClr val="C00000"/>
              </a:solidFill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	= Linearity</a:t>
            </a:r>
            <a:r>
              <a:rPr lang="en-GB" sz="2400" dirty="0" smtClean="0">
                <a:latin typeface="Source Sans Pro" pitchFamily="34" charset="0"/>
              </a:rPr>
              <a:t> </a:t>
            </a:r>
            <a:r>
              <a:rPr lang="en-GB" sz="2400" dirty="0">
                <a:latin typeface="Source Sans Pro" pitchFamily="34" charset="0"/>
              </a:rPr>
              <a:t>+ sequential 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Temporality</a:t>
            </a:r>
            <a:r>
              <a:rPr lang="en-GB" sz="2400" dirty="0">
                <a:latin typeface="Source Sans Pro" pitchFamily="34" charset="0"/>
              </a:rPr>
              <a:t> </a:t>
            </a:r>
            <a:r>
              <a:rPr lang="en-GB" sz="2400" dirty="0" smtClean="0">
                <a:latin typeface="Source Sans Pro" pitchFamily="34" charset="0"/>
              </a:rPr>
              <a:t>	progressive 	socio</a:t>
            </a:r>
            <a:r>
              <a:rPr lang="en-GB" sz="2400" dirty="0">
                <a:latin typeface="Source Sans Pro" pitchFamily="34" charset="0"/>
              </a:rPr>
              <a:t>-professional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Integration</a:t>
            </a:r>
            <a:r>
              <a:rPr lang="en-GB" sz="2400" dirty="0">
                <a:latin typeface="Source Sans Pro" pitchFamily="34" charset="0"/>
              </a:rPr>
              <a:t> + further </a:t>
            </a:r>
            <a:r>
              <a:rPr lang="en-GB" sz="2400" dirty="0" smtClean="0">
                <a:latin typeface="Source Sans Pro" pitchFamily="34" charset="0"/>
              </a:rPr>
              <a:t>	mobility </a:t>
            </a:r>
            <a:r>
              <a:rPr lang="en-GB" sz="2400" dirty="0">
                <a:latin typeface="Source Sans Pro" pitchFamily="34" charset="0"/>
              </a:rPr>
              <a:t>of </a:t>
            </a:r>
            <a:r>
              <a:rPr lang="en-GB" sz="2400" dirty="0" smtClean="0">
                <a:latin typeface="Source Sans Pro" pitchFamily="34" charset="0"/>
              </a:rPr>
              <a:t>	individuals </a:t>
            </a:r>
            <a:r>
              <a:rPr lang="en-GB" sz="2400" dirty="0">
                <a:latin typeface="Source Sans Pro" pitchFamily="34" charset="0"/>
              </a:rPr>
              <a:t>and groups in society </a:t>
            </a: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400" i="1" dirty="0">
                <a:latin typeface="Source Sans Pro" pitchFamily="34" charset="0"/>
              </a:rPr>
              <a:t>Today</a:t>
            </a:r>
            <a:r>
              <a:rPr lang="en-GB" sz="2400" dirty="0">
                <a:latin typeface="Source Sans Pro" pitchFamily="34" charset="0"/>
              </a:rPr>
              <a:t>, E </a:t>
            </a:r>
            <a:r>
              <a:rPr lang="en-GB" sz="2400" dirty="0" smtClean="0">
                <a:latin typeface="Source Sans Pro" pitchFamily="34" charset="0"/>
              </a:rPr>
              <a:t>– </a:t>
            </a:r>
            <a:r>
              <a:rPr lang="en-GB" sz="2400" dirty="0">
                <a:latin typeface="Source Sans Pro" pitchFamily="34" charset="0"/>
              </a:rPr>
              <a:t>T </a:t>
            </a:r>
            <a:r>
              <a:rPr lang="x-none" sz="2400" dirty="0" smtClean="0">
                <a:latin typeface="Source Sans Pro" pitchFamily="34" charset="0"/>
              </a:rPr>
              <a:t>–</a:t>
            </a:r>
            <a:r>
              <a:rPr lang="en-GB" sz="2400" dirty="0" smtClean="0">
                <a:latin typeface="Source Sans Pro" pitchFamily="34" charset="0"/>
              </a:rPr>
              <a:t> </a:t>
            </a:r>
            <a:r>
              <a:rPr lang="en-GB" sz="2400" dirty="0">
                <a:latin typeface="Source Sans Pro" pitchFamily="34" charset="0"/>
              </a:rPr>
              <a:t>W&amp;E Continuum </a:t>
            </a:r>
            <a:r>
              <a:rPr lang="en-GB" sz="2400" dirty="0" smtClean="0">
                <a:latin typeface="Source Sans Pro" pitchFamily="34" charset="0"/>
              </a:rPr>
              <a:t>is</a:t>
            </a:r>
            <a:r>
              <a:rPr lang="x-none" sz="2400" dirty="0" smtClean="0">
                <a:latin typeface="Source Sans Pro" pitchFamily="34" charset="0"/>
              </a:rPr>
              <a:t> ..........</a:t>
            </a:r>
            <a:r>
              <a:rPr lang="en-GB" sz="2400" dirty="0" smtClean="0">
                <a:latin typeface="Source Sans Pro" pitchFamily="34" charset="0"/>
              </a:rPr>
              <a:t> </a:t>
            </a:r>
            <a:endParaRPr lang="x-none" sz="2400" dirty="0" smtClean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x-none" sz="2400" b="1" dirty="0">
                <a:solidFill>
                  <a:srgbClr val="C00000"/>
                </a:solidFill>
                <a:latin typeface="Source Sans Pro" pitchFamily="34" charset="0"/>
              </a:rPr>
              <a:t> </a:t>
            </a:r>
            <a:r>
              <a:rPr lang="x-none" sz="2400" b="1" dirty="0" smtClean="0">
                <a:solidFill>
                  <a:srgbClr val="C00000"/>
                </a:solidFill>
                <a:latin typeface="Source Sans Pro" pitchFamily="34" charset="0"/>
              </a:rPr>
              <a:t>     a </a:t>
            </a:r>
            <a:r>
              <a:rPr lang="en-GB" sz="2400" b="1" dirty="0" err="1" smtClean="0">
                <a:solidFill>
                  <a:srgbClr val="C00000"/>
                </a:solidFill>
                <a:latin typeface="Source Sans Pro" pitchFamily="34" charset="0"/>
              </a:rPr>
              <a:t>Dis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–continuum</a:t>
            </a:r>
            <a:r>
              <a:rPr lang="en-GB" sz="2400" dirty="0" smtClean="0">
                <a:latin typeface="Source Sans Pro" pitchFamily="34" charset="0"/>
              </a:rPr>
              <a:t> </a:t>
            </a:r>
            <a:r>
              <a:rPr lang="x-none" sz="2400" dirty="0" smtClean="0">
                <a:latin typeface="Source Sans Pro" pitchFamily="34" charset="0"/>
              </a:rPr>
              <a:t>(mirroring</a:t>
            </a:r>
            <a:r>
              <a:rPr lang="en-GB" sz="2400" dirty="0" smtClean="0">
                <a:latin typeface="Source Sans Pro" pitchFamily="34" charset="0"/>
              </a:rPr>
              <a:t> globalisation</a:t>
            </a:r>
            <a:r>
              <a:rPr lang="x-none" sz="2400" dirty="0" smtClean="0">
                <a:latin typeface="Source Sans Pro" pitchFamily="34" charset="0"/>
              </a:rPr>
              <a:t>)</a:t>
            </a:r>
            <a:r>
              <a:rPr lang="en-GB" sz="2400" dirty="0" smtClean="0">
                <a:latin typeface="Source Sans Pro" pitchFamily="34" charset="0"/>
              </a:rPr>
              <a:t> </a:t>
            </a:r>
            <a:endParaRPr lang="en-US" sz="2400" dirty="0">
              <a:latin typeface="Source Sans Pro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280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7332660" y="3695480"/>
            <a:ext cx="515940" cy="1719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3048000" y="304800"/>
            <a:ext cx="1663264" cy="1663264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495800" y="304800"/>
            <a:ext cx="1663264" cy="1663264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733800" y="1219200"/>
            <a:ext cx="1663264" cy="1663264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93964" y="3005948"/>
            <a:ext cx="1805172" cy="1805172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6860" y="3471038"/>
            <a:ext cx="46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E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333284" y="3021714"/>
            <a:ext cx="1805172" cy="1805172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3332" y="3505200"/>
            <a:ext cx="46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T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410994" y="4593026"/>
            <a:ext cx="1805172" cy="1805172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29662" y="5356036"/>
            <a:ext cx="46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W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28800" y="3886200"/>
            <a:ext cx="9906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8136" y="3337034"/>
            <a:ext cx="45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E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7115516" y="2916598"/>
            <a:ext cx="1752600" cy="17526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64627" y="3356523"/>
            <a:ext cx="45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T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5988268" y="4692868"/>
            <a:ext cx="1752600" cy="17526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53200" y="5136932"/>
            <a:ext cx="45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W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5108030" y="2864068"/>
            <a:ext cx="1752600" cy="17526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514600" y="4343400"/>
            <a:ext cx="381000" cy="685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1752600" y="4343400"/>
            <a:ext cx="381000" cy="685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057400" y="304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u="sng" dirty="0" smtClean="0">
                <a:solidFill>
                  <a:schemeClr val="bg1">
                    <a:lumMod val="50000"/>
                  </a:schemeClr>
                </a:solidFill>
                <a:latin typeface="Source Sans Pro" pitchFamily="34" charset="0"/>
              </a:rPr>
              <a:t>1</a:t>
            </a:r>
            <a:endParaRPr lang="en-US" sz="4800" u="sng" dirty="0">
              <a:solidFill>
                <a:schemeClr val="bg1">
                  <a:lumMod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7200" y="2057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u="sng" dirty="0">
                <a:solidFill>
                  <a:schemeClr val="bg1">
                    <a:lumMod val="50000"/>
                  </a:schemeClr>
                </a:solidFill>
                <a:latin typeface="Source Sans Pro" pitchFamily="34" charset="0"/>
              </a:rPr>
              <a:t>2</a:t>
            </a:r>
            <a:endParaRPr lang="en-US" sz="4800" u="sng" dirty="0">
              <a:solidFill>
                <a:schemeClr val="bg1">
                  <a:lumMod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24800" y="190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u="sng" dirty="0">
                <a:solidFill>
                  <a:schemeClr val="bg1">
                    <a:lumMod val="50000"/>
                  </a:schemeClr>
                </a:solidFill>
                <a:latin typeface="Source Sans Pro" pitchFamily="34" charset="0"/>
              </a:rPr>
              <a:t>3</a:t>
            </a:r>
            <a:endParaRPr lang="en-US" sz="4800" u="sng" dirty="0">
              <a:solidFill>
                <a:schemeClr val="bg1">
                  <a:lumMod val="50000"/>
                </a:schemeClr>
              </a:solidFill>
              <a:latin typeface="Source Sans Pro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417638"/>
          </a:xfrm>
        </p:spPr>
        <p:txBody>
          <a:bodyPr>
            <a:noAutofit/>
          </a:bodyPr>
          <a:lstStyle/>
          <a:p>
            <a:r>
              <a:rPr lang="en-GB" sz="3800" dirty="0" smtClean="0">
                <a:latin typeface="Source Sans Pro" pitchFamily="34" charset="0"/>
              </a:rPr>
              <a:t>Effects </a:t>
            </a:r>
            <a:r>
              <a:rPr lang="en-GB" sz="3800" dirty="0">
                <a:latin typeface="Source Sans Pro" pitchFamily="34" charset="0"/>
              </a:rPr>
              <a:t>of socio-economic </a:t>
            </a:r>
            <a:r>
              <a:rPr lang="x-none" sz="3800" dirty="0" smtClean="0">
                <a:latin typeface="Source Sans Pro" pitchFamily="34" charset="0"/>
              </a:rPr>
              <a:t>g</a:t>
            </a:r>
            <a:r>
              <a:rPr lang="en-GB" sz="3800" dirty="0" err="1" smtClean="0">
                <a:latin typeface="Source Sans Pro" pitchFamily="34" charset="0"/>
              </a:rPr>
              <a:t>lobalisation</a:t>
            </a:r>
            <a:r>
              <a:rPr lang="en-GB" sz="3800" dirty="0" smtClean="0">
                <a:latin typeface="Source Sans Pro" pitchFamily="34" charset="0"/>
              </a:rPr>
              <a:t>/societies and individuals </a:t>
            </a:r>
            <a:r>
              <a:rPr lang="en-GB" sz="3800" dirty="0">
                <a:latin typeface="Source Sans Pro" pitchFamily="34" charset="0"/>
              </a:rPr>
              <a:t>	</a:t>
            </a:r>
            <a:endParaRPr lang="en-US" sz="38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800" dirty="0">
                <a:latin typeface="Source Sans Pro" pitchFamily="34" charset="0"/>
              </a:rPr>
              <a:t>From open-ended to </a:t>
            </a:r>
            <a:r>
              <a:rPr lang="en-GB" sz="2800" b="1" dirty="0">
                <a:solidFill>
                  <a:srgbClr val="C00000"/>
                </a:solidFill>
                <a:latin typeface="Source Sans Pro" pitchFamily="34" charset="0"/>
              </a:rPr>
              <a:t>dual</a:t>
            </a:r>
            <a:r>
              <a:rPr lang="en-GB" sz="2800" dirty="0">
                <a:latin typeface="Source Sans Pro" pitchFamily="34" charset="0"/>
              </a:rPr>
              <a:t> societies</a:t>
            </a:r>
            <a:endParaRPr lang="en-US" sz="2800" dirty="0">
              <a:latin typeface="Source Sans Pro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endParaRPr lang="en-US" sz="2800" dirty="0">
              <a:latin typeface="Source Sans Pro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800" dirty="0" smtClean="0">
                <a:latin typeface="Source Sans Pro" pitchFamily="34" charset="0"/>
              </a:rPr>
              <a:t>From </a:t>
            </a:r>
            <a:r>
              <a:rPr lang="en-GB" sz="2800" dirty="0">
                <a:latin typeface="Source Sans Pro" pitchFamily="34" charset="0"/>
              </a:rPr>
              <a:t>more or less </a:t>
            </a:r>
            <a:r>
              <a:rPr lang="en-GB" sz="2800" dirty="0" smtClean="0">
                <a:latin typeface="Source Sans Pro" pitchFamily="34" charset="0"/>
              </a:rPr>
              <a:t>articulated, </a:t>
            </a:r>
            <a:r>
              <a:rPr lang="en-GB" sz="2800" dirty="0">
                <a:latin typeface="Source Sans Pro" pitchFamily="34" charset="0"/>
              </a:rPr>
              <a:t>to </a:t>
            </a:r>
            <a:r>
              <a:rPr lang="en-GB" sz="2800" b="1" dirty="0">
                <a:solidFill>
                  <a:srgbClr val="C00000"/>
                </a:solidFill>
                <a:latin typeface="Source Sans Pro" pitchFamily="34" charset="0"/>
              </a:rPr>
              <a:t>segmented</a:t>
            </a:r>
            <a:r>
              <a:rPr lang="en-GB" sz="2800" dirty="0">
                <a:latin typeface="Source Sans Pro" pitchFamily="34" charset="0"/>
              </a:rPr>
              <a:t> societies</a:t>
            </a:r>
            <a:endParaRPr lang="en-US" sz="2800" dirty="0">
              <a:latin typeface="Source Sans Pro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endParaRPr lang="en-US" sz="2800" dirty="0">
              <a:latin typeface="Source Sans Pro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dirty="0" smtClean="0">
                <a:latin typeface="Source Sans Pro" pitchFamily="34" charset="0"/>
              </a:rPr>
              <a:t>Increasing </a:t>
            </a:r>
            <a:r>
              <a:rPr lang="en-GB" sz="2800" b="1" dirty="0">
                <a:solidFill>
                  <a:srgbClr val="C00000"/>
                </a:solidFill>
                <a:latin typeface="Source Sans Pro" pitchFamily="34" charset="0"/>
              </a:rPr>
              <a:t>inequalities</a:t>
            </a:r>
            <a:r>
              <a:rPr lang="en-GB" sz="2800" dirty="0">
                <a:latin typeface="Source Sans Pro" pitchFamily="34" charset="0"/>
              </a:rPr>
              <a:t>, between individuals, groups, </a:t>
            </a:r>
            <a:r>
              <a:rPr lang="en-GB" sz="2800" dirty="0" smtClean="0">
                <a:latin typeface="Source Sans Pro" pitchFamily="34" charset="0"/>
              </a:rPr>
              <a:t>countries</a:t>
            </a:r>
            <a:r>
              <a:rPr lang="x-none" sz="2800" dirty="0" smtClean="0">
                <a:latin typeface="Source Sans Pro" pitchFamily="34" charset="0"/>
              </a:rPr>
              <a:t>....</a:t>
            </a:r>
            <a:r>
              <a:rPr lang="en-GB" sz="2800" dirty="0" smtClean="0">
                <a:latin typeface="Source Sans Pro" pitchFamily="34" charset="0"/>
              </a:rPr>
              <a:t>/ Access </a:t>
            </a:r>
            <a:r>
              <a:rPr lang="en-GB" sz="2800" dirty="0">
                <a:latin typeface="Source Sans Pro" pitchFamily="34" charset="0"/>
              </a:rPr>
              <a:t>to public </a:t>
            </a:r>
            <a:r>
              <a:rPr lang="en-GB" sz="2800" dirty="0" smtClean="0">
                <a:latin typeface="Source Sans Pro" pitchFamily="34" charset="0"/>
              </a:rPr>
              <a:t>goods</a:t>
            </a:r>
            <a:endParaRPr lang="x-none" sz="2800" dirty="0" smtClean="0">
              <a:latin typeface="Source Sans Pro" pitchFamily="34" charset="0"/>
            </a:endParaRPr>
          </a:p>
          <a:p>
            <a:pPr lvl="2">
              <a:spcBef>
                <a:spcPts val="1000"/>
              </a:spcBef>
              <a:buFont typeface="Courier New" pitchFamily="49" charset="0"/>
              <a:buChar char="o"/>
            </a:pPr>
            <a:r>
              <a:rPr lang="en-GB" sz="2800" dirty="0" smtClean="0">
                <a:latin typeface="Source Sans Pro" pitchFamily="34" charset="0"/>
              </a:rPr>
              <a:t>Socio-professional </a:t>
            </a:r>
            <a:r>
              <a:rPr lang="x-none" sz="2800" b="1" dirty="0" smtClean="0">
                <a:solidFill>
                  <a:srgbClr val="C00000"/>
                </a:solidFill>
                <a:latin typeface="Source Sans Pro" pitchFamily="34" charset="0"/>
              </a:rPr>
              <a:t>e</a:t>
            </a:r>
            <a:r>
              <a:rPr lang="en-GB" sz="2800" b="1" dirty="0" err="1" smtClean="0">
                <a:solidFill>
                  <a:srgbClr val="C00000"/>
                </a:solidFill>
                <a:latin typeface="Source Sans Pro" pitchFamily="34" charset="0"/>
              </a:rPr>
              <a:t>xclusion</a:t>
            </a:r>
            <a:r>
              <a:rPr lang="en-GB" sz="2800" dirty="0" smtClean="0">
                <a:latin typeface="Source Sans Pro" pitchFamily="34" charset="0"/>
              </a:rPr>
              <a:t> </a:t>
            </a:r>
            <a:endParaRPr lang="en-US" sz="2800" dirty="0" smtClean="0">
              <a:latin typeface="Source Sans Pro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en-US" dirty="0">
              <a:latin typeface="Source Sans Pro" pitchFamily="34" charset="0"/>
            </a:endParaRPr>
          </a:p>
          <a:p>
            <a:endParaRPr lang="en-US" sz="2800" dirty="0">
              <a:latin typeface="Source Sans Pro" pitchFamily="34" charset="0"/>
            </a:endParaRPr>
          </a:p>
          <a:p>
            <a:endParaRPr lang="en-US" sz="2800" dirty="0">
              <a:latin typeface="Source Sans Pro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Source Sans Pro" pitchFamily="34" charset="0"/>
              </a:rPr>
              <a:t>Effects of socio-economic</a:t>
            </a:r>
            <a:r>
              <a:rPr lang="x-none" sz="4000" dirty="0" smtClean="0">
                <a:latin typeface="Source Sans Pro" pitchFamily="34" charset="0"/>
              </a:rPr>
              <a:t> 	g</a:t>
            </a:r>
            <a:r>
              <a:rPr lang="en-GB" sz="4000" dirty="0" smtClean="0">
                <a:latin typeface="Source Sans Pro" pitchFamily="34" charset="0"/>
              </a:rPr>
              <a:t>lobalisation on E, T, W&amp;E </a:t>
            </a:r>
            <a:r>
              <a:rPr lang="en-GB" sz="3800" dirty="0">
                <a:latin typeface="Source Sans Pro" pitchFamily="34" charset="0"/>
              </a:rPr>
              <a:t>	</a:t>
            </a:r>
            <a:endParaRPr lang="en-US" sz="38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038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600" dirty="0">
                <a:latin typeface="Source Sans Pro" pitchFamily="34" charset="0"/>
              </a:rPr>
              <a:t>Changing </a:t>
            </a:r>
            <a:r>
              <a:rPr lang="en-GB" sz="2600" b="1" dirty="0">
                <a:solidFill>
                  <a:srgbClr val="C00000"/>
                </a:solidFill>
                <a:latin typeface="Source Sans Pro" pitchFamily="34" charset="0"/>
              </a:rPr>
              <a:t>values</a:t>
            </a:r>
            <a:r>
              <a:rPr lang="en-GB" sz="2600" dirty="0">
                <a:latin typeface="Source Sans Pro" pitchFamily="34" charset="0"/>
              </a:rPr>
              <a:t> of Education and Work</a:t>
            </a:r>
            <a:endParaRPr lang="en-US" sz="2600" dirty="0">
              <a:latin typeface="Source Sans Pro" pitchFamily="34" charset="0"/>
            </a:endParaRPr>
          </a:p>
          <a:p>
            <a:pPr>
              <a:spcBef>
                <a:spcPts val="0"/>
              </a:spcBef>
            </a:pPr>
            <a:endParaRPr lang="en-US" sz="2600" dirty="0">
              <a:latin typeface="Source Sans Pro" pitchFamily="34" charset="0"/>
            </a:endParaRPr>
          </a:p>
          <a:p>
            <a:pPr>
              <a:spcBef>
                <a:spcPts val="0"/>
              </a:spcBef>
            </a:pPr>
            <a:r>
              <a:rPr lang="en-GB" sz="2600" dirty="0" smtClean="0">
                <a:latin typeface="Source Sans Pro" pitchFamily="34" charset="0"/>
              </a:rPr>
              <a:t>Transformation </a:t>
            </a:r>
            <a:r>
              <a:rPr lang="en-GB" sz="2600" dirty="0">
                <a:latin typeface="Source Sans Pro" pitchFamily="34" charset="0"/>
              </a:rPr>
              <a:t>of Education and Work </a:t>
            </a:r>
            <a:endParaRPr lang="en-GB" sz="2600" dirty="0" smtClean="0">
              <a:latin typeface="Source Sans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b="1" dirty="0" smtClean="0">
                <a:solidFill>
                  <a:srgbClr val="C00000"/>
                </a:solidFill>
                <a:latin typeface="Source Sans Pro" pitchFamily="34" charset="0"/>
              </a:rPr>
              <a:t>     organisation </a:t>
            </a:r>
            <a:r>
              <a:rPr lang="en-GB" sz="2600" dirty="0">
                <a:latin typeface="Source Sans Pro" pitchFamily="34" charset="0"/>
              </a:rPr>
              <a:t>and </a:t>
            </a:r>
            <a:r>
              <a:rPr lang="en-GB" sz="2600" b="1" dirty="0">
                <a:solidFill>
                  <a:srgbClr val="C00000"/>
                </a:solidFill>
                <a:latin typeface="Source Sans Pro" pitchFamily="34" charset="0"/>
              </a:rPr>
              <a:t>technology</a:t>
            </a:r>
            <a:endParaRPr lang="en-US" sz="2600" b="1" dirty="0">
              <a:solidFill>
                <a:srgbClr val="C00000"/>
              </a:solidFill>
              <a:latin typeface="Source Sans Pro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2600" dirty="0">
                <a:latin typeface="Source Sans Pro" pitchFamily="34" charset="0"/>
              </a:rPr>
              <a:t> </a:t>
            </a:r>
            <a:endParaRPr lang="en-US" sz="2600" dirty="0">
              <a:latin typeface="Source Sans Pro" pitchFamily="34" charset="0"/>
            </a:endParaRPr>
          </a:p>
          <a:p>
            <a:pPr>
              <a:spcBef>
                <a:spcPts val="0"/>
              </a:spcBef>
            </a:pPr>
            <a:r>
              <a:rPr lang="en-GB" sz="2600" dirty="0" smtClean="0">
                <a:latin typeface="Source Sans Pro" pitchFamily="34" charset="0"/>
              </a:rPr>
              <a:t> </a:t>
            </a:r>
            <a:r>
              <a:rPr lang="en-GB" sz="2600" dirty="0">
                <a:latin typeface="Source Sans Pro" pitchFamily="34" charset="0"/>
              </a:rPr>
              <a:t>From Education (Supply) to </a:t>
            </a:r>
            <a:r>
              <a:rPr lang="en-GB" sz="2600" b="1" dirty="0">
                <a:solidFill>
                  <a:srgbClr val="C00000"/>
                </a:solidFill>
                <a:latin typeface="Source Sans Pro" pitchFamily="34" charset="0"/>
              </a:rPr>
              <a:t>Learning</a:t>
            </a:r>
            <a:r>
              <a:rPr lang="en-GB" sz="2600" dirty="0">
                <a:latin typeface="Source Sans Pro" pitchFamily="34" charset="0"/>
              </a:rPr>
              <a:t> (“Demand”)</a:t>
            </a:r>
            <a:endParaRPr lang="en-US" sz="26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2600" dirty="0">
                <a:latin typeface="Source Sans Pro" pitchFamily="34" charset="0"/>
              </a:rPr>
              <a:t> </a:t>
            </a:r>
            <a:endParaRPr lang="en-US" sz="26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600" dirty="0" smtClean="0">
                <a:latin typeface="Source Sans Pro" pitchFamily="34" charset="0"/>
              </a:rPr>
              <a:t>From </a:t>
            </a:r>
            <a:r>
              <a:rPr lang="en-GB" sz="2600" dirty="0">
                <a:latin typeface="Source Sans Pro" pitchFamily="34" charset="0"/>
              </a:rPr>
              <a:t>Technical and Vocational Education and Training to </a:t>
            </a:r>
            <a:r>
              <a:rPr lang="x-none" sz="2600" dirty="0" smtClean="0">
                <a:latin typeface="Source Sans Pro" pitchFamily="34" charset="0"/>
              </a:rPr>
              <a:t> </a:t>
            </a:r>
            <a:r>
              <a:rPr lang="en-GB" sz="2600" b="1" dirty="0" smtClean="0">
                <a:solidFill>
                  <a:srgbClr val="C00000"/>
                </a:solidFill>
                <a:latin typeface="Source Sans Pro" pitchFamily="34" charset="0"/>
              </a:rPr>
              <a:t>TV </a:t>
            </a:r>
            <a:r>
              <a:rPr lang="en-GB" sz="2600" b="1" dirty="0">
                <a:solidFill>
                  <a:srgbClr val="C00000"/>
                </a:solidFill>
                <a:latin typeface="Source Sans Pro" pitchFamily="34" charset="0"/>
              </a:rPr>
              <a:t>Skill </a:t>
            </a:r>
            <a:r>
              <a:rPr lang="en-GB" sz="2600" b="1" dirty="0" smtClean="0">
                <a:solidFill>
                  <a:srgbClr val="C00000"/>
                </a:solidFill>
                <a:latin typeface="Source Sans Pro" pitchFamily="34" charset="0"/>
              </a:rPr>
              <a:t>Development</a:t>
            </a:r>
            <a:r>
              <a:rPr lang="x-none" sz="2600" b="1" dirty="0" smtClean="0">
                <a:solidFill>
                  <a:srgbClr val="C00000"/>
                </a:solidFill>
                <a:latin typeface="Source Sans Pro" pitchFamily="34" charset="0"/>
              </a:rPr>
              <a:t>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Courier New" pitchFamily="49" charset="0"/>
              <a:buChar char="o"/>
            </a:pPr>
            <a:r>
              <a:rPr lang="en-GB" sz="2600" dirty="0" smtClean="0">
                <a:latin typeface="Source Sans Pro" pitchFamily="34" charset="0"/>
              </a:rPr>
              <a:t>Changing </a:t>
            </a:r>
            <a:r>
              <a:rPr lang="en-GB" sz="2600" dirty="0">
                <a:latin typeface="Source Sans Pro" pitchFamily="34" charset="0"/>
              </a:rPr>
              <a:t>roles of E, T, </a:t>
            </a:r>
            <a:r>
              <a:rPr lang="en-GB" sz="2600" dirty="0" smtClean="0">
                <a:latin typeface="Source Sans Pro" pitchFamily="34" charset="0"/>
              </a:rPr>
              <a:t>W&amp;E </a:t>
            </a:r>
            <a:r>
              <a:rPr lang="en-GB" sz="2600" dirty="0">
                <a:latin typeface="Source Sans Pro" pitchFamily="34" charset="0"/>
              </a:rPr>
              <a:t>for socio-professional Integration</a:t>
            </a:r>
            <a:endParaRPr lang="en-US" sz="2600" dirty="0">
              <a:latin typeface="Source Sans Pro" pitchFamily="34" charset="0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Consequences of  </a:t>
            </a:r>
            <a:r>
              <a:rPr lang="en-GB" sz="4000" dirty="0" smtClean="0"/>
              <a:t>socio-economic</a:t>
            </a:r>
            <a:r>
              <a:rPr lang="x-none" sz="4000" dirty="0"/>
              <a:t/>
            </a:r>
            <a:br>
              <a:rPr lang="x-none" sz="4000" dirty="0"/>
            </a:br>
            <a:r>
              <a:rPr lang="x-none" sz="4000" dirty="0"/>
              <a:t> </a:t>
            </a:r>
            <a:r>
              <a:rPr lang="x-none" sz="4000" dirty="0" smtClean="0"/>
              <a:t>   </a:t>
            </a:r>
            <a:r>
              <a:rPr lang="en-GB" sz="4000" dirty="0" smtClean="0"/>
              <a:t>globalisation </a:t>
            </a:r>
            <a:r>
              <a:rPr lang="en-GB" sz="4000" dirty="0"/>
              <a:t>on </a:t>
            </a:r>
            <a:r>
              <a:rPr lang="x-none" sz="4000" dirty="0" smtClean="0"/>
              <a:t>the </a:t>
            </a:r>
            <a:r>
              <a:rPr lang="en-GB" sz="4000" dirty="0" smtClean="0"/>
              <a:t>Continuum </a:t>
            </a:r>
            <a:r>
              <a:rPr lang="en-GB" sz="4000" dirty="0"/>
              <a:t>		 </a:t>
            </a:r>
            <a:r>
              <a:rPr lang="en-GB" sz="3800" dirty="0">
                <a:latin typeface="Source Sans Pro" pitchFamily="34" charset="0"/>
              </a:rPr>
              <a:t>	</a:t>
            </a:r>
            <a:endParaRPr lang="en-US" sz="38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038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D60000"/>
                </a:solidFill>
                <a:latin typeface="Source Sans Pro" pitchFamily="34" charset="0"/>
              </a:rPr>
              <a:t>Dis-continuities </a:t>
            </a:r>
            <a:r>
              <a:rPr lang="en-GB" sz="2400" dirty="0" smtClean="0">
                <a:latin typeface="Source Sans Pro" pitchFamily="34" charset="0"/>
              </a:rPr>
              <a:t>between/within 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sectors/“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silos”:</a:t>
            </a:r>
            <a:endParaRPr lang="en-US" sz="2400" b="1" dirty="0">
              <a:solidFill>
                <a:srgbClr val="C00000"/>
              </a:solidFill>
              <a:latin typeface="Source Sans Pro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ource Sans Pro" pitchFamily="34" charset="0"/>
            </a:endParaRPr>
          </a:p>
          <a:p>
            <a:r>
              <a:rPr lang="x-none" sz="2400" dirty="0" smtClean="0">
                <a:latin typeface="Source Sans Pro" pitchFamily="34" charset="0"/>
              </a:rPr>
              <a:t>E</a:t>
            </a:r>
            <a:r>
              <a:rPr lang="en-GB" sz="2400" dirty="0" smtClean="0">
                <a:latin typeface="Source Sans Pro" pitchFamily="34" charset="0"/>
              </a:rPr>
              <a:t>ducation: </a:t>
            </a:r>
            <a:r>
              <a:rPr lang="en-GB" sz="2400" dirty="0">
                <a:latin typeface="Source Sans Pro" pitchFamily="34" charset="0"/>
              </a:rPr>
              <a:t>F, NF, Inf. (Youth/Adults; Rural/Urban; Public/Private…)</a:t>
            </a:r>
            <a:endParaRPr lang="en-US" sz="2400" dirty="0">
              <a:latin typeface="Source Sans Pro" pitchFamily="34" charset="0"/>
            </a:endParaRPr>
          </a:p>
          <a:p>
            <a:endParaRPr lang="en-US" sz="2400" dirty="0">
              <a:latin typeface="Source Sans Pro" pitchFamily="34" charset="0"/>
            </a:endParaRPr>
          </a:p>
          <a:p>
            <a:pPr lvl="0"/>
            <a:r>
              <a:rPr lang="en-GB" sz="2400" dirty="0">
                <a:latin typeface="Source Sans Pro" pitchFamily="34" charset="0"/>
              </a:rPr>
              <a:t>Training: F, NF, Inf. (Public/Private; </a:t>
            </a:r>
            <a:r>
              <a:rPr lang="en-GB" sz="2400" dirty="0" smtClean="0">
                <a:latin typeface="Source Sans Pro" pitchFamily="34" charset="0"/>
              </a:rPr>
              <a:t>Inside/Outside</a:t>
            </a:r>
            <a:r>
              <a:rPr lang="x-none" sz="2400" dirty="0" smtClean="0">
                <a:latin typeface="Source Sans Pro" pitchFamily="34" charset="0"/>
              </a:rPr>
              <a:t> </a:t>
            </a:r>
            <a:r>
              <a:rPr lang="fr-CH" sz="2400" dirty="0" smtClean="0">
                <a:latin typeface="Source Sans Pro" pitchFamily="34" charset="0"/>
              </a:rPr>
              <a:t>S</a:t>
            </a:r>
            <a:r>
              <a:rPr lang="x-none" sz="2400" dirty="0" smtClean="0">
                <a:latin typeface="Source Sans Pro" pitchFamily="34" charset="0"/>
              </a:rPr>
              <a:t>chools</a:t>
            </a:r>
            <a:r>
              <a:rPr lang="en-GB" sz="2400" dirty="0" smtClean="0">
                <a:latin typeface="Source Sans Pro" pitchFamily="34" charset="0"/>
              </a:rPr>
              <a:t>/Enterprises</a:t>
            </a:r>
            <a:r>
              <a:rPr lang="en-GB" sz="2400" dirty="0">
                <a:latin typeface="Source Sans Pro" pitchFamily="34" charset="0"/>
              </a:rPr>
              <a:t>; </a:t>
            </a:r>
            <a:r>
              <a:rPr lang="en-GB" sz="2400" dirty="0" smtClean="0">
                <a:latin typeface="Source Sans Pro" pitchFamily="34" charset="0"/>
              </a:rPr>
              <a:t>Dual</a:t>
            </a:r>
            <a:r>
              <a:rPr lang="en-GB" sz="2400" dirty="0">
                <a:latin typeface="Source Sans Pro" pitchFamily="34" charset="0"/>
              </a:rPr>
              <a:t>…)</a:t>
            </a: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ource Sans Pro" pitchFamily="34" charset="0"/>
            </a:endParaRPr>
          </a:p>
          <a:p>
            <a:pPr lvl="0">
              <a:spcBef>
                <a:spcPts val="0"/>
              </a:spcBef>
            </a:pPr>
            <a:r>
              <a:rPr lang="en-GB" sz="2400" dirty="0">
                <a:latin typeface="Source Sans Pro" pitchFamily="34" charset="0"/>
              </a:rPr>
              <a:t>Work &amp; Employment: (“Inf</a:t>
            </a:r>
            <a:r>
              <a:rPr lang="en-GB" sz="2400" dirty="0" smtClean="0">
                <a:latin typeface="Source Sans Pro" pitchFamily="34" charset="0"/>
              </a:rPr>
              <a:t>.”/“Modern</a:t>
            </a:r>
            <a:r>
              <a:rPr lang="en-GB" sz="2400" dirty="0">
                <a:latin typeface="Source Sans Pro" pitchFamily="34" charset="0"/>
              </a:rPr>
              <a:t>” sectors; </a:t>
            </a:r>
            <a:r>
              <a:rPr lang="en-GB" sz="2400" dirty="0" smtClean="0">
                <a:latin typeface="Source Sans Pro" pitchFamily="34" charset="0"/>
              </a:rPr>
              <a:t>Job/Employment…)</a:t>
            </a:r>
            <a:endParaRPr lang="x-none" sz="2400" dirty="0" smtClean="0">
              <a:latin typeface="Source Sans Pro" pitchFamily="34" charset="0"/>
            </a:endParaRPr>
          </a:p>
          <a:p>
            <a:pPr lvl="0">
              <a:spcBef>
                <a:spcPts val="0"/>
              </a:spcBef>
            </a:pPr>
            <a:endParaRPr lang="en-US" sz="2400" dirty="0">
              <a:latin typeface="Source Sans Pro" pitchFamily="34" charset="0"/>
            </a:endParaRPr>
          </a:p>
          <a:p>
            <a:pPr lvl="0">
              <a:spcBef>
                <a:spcPts val="0"/>
              </a:spcBef>
            </a:pPr>
            <a:r>
              <a:rPr lang="en-GB" sz="2400" dirty="0">
                <a:latin typeface="Source Sans Pro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Scaterred</a:t>
            </a:r>
            <a:r>
              <a:rPr lang="en-GB" sz="2400" dirty="0">
                <a:latin typeface="Source Sans Pro" pitchFamily="34" charset="0"/>
              </a:rPr>
              <a:t> Governance arrangements</a:t>
            </a:r>
            <a:endParaRPr lang="en-US" sz="2400" dirty="0">
              <a:latin typeface="Source Sans Pro" pitchFamily="34" charset="0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GB" sz="3800" dirty="0"/>
              <a:t>Are </a:t>
            </a:r>
            <a:r>
              <a:rPr lang="x-none" sz="3800" dirty="0"/>
              <a:t>d</a:t>
            </a:r>
            <a:r>
              <a:rPr lang="en-GB" sz="3800" dirty="0" smtClean="0"/>
              <a:t>is</a:t>
            </a:r>
            <a:r>
              <a:rPr lang="x-none" sz="3800" dirty="0" smtClean="0"/>
              <a:t>-</a:t>
            </a:r>
            <a:r>
              <a:rPr lang="en-GB" sz="3800" dirty="0" smtClean="0"/>
              <a:t>continuities impacting</a:t>
            </a:r>
            <a:r>
              <a:rPr lang="x-none" sz="3800" dirty="0" smtClean="0"/>
              <a:t> everyone’s</a:t>
            </a:r>
            <a:r>
              <a:rPr lang="en-GB" sz="3800" dirty="0" smtClean="0"/>
              <a:t> socio</a:t>
            </a:r>
            <a:r>
              <a:rPr lang="x-none" sz="3800" dirty="0" smtClean="0"/>
              <a:t>-</a:t>
            </a:r>
            <a:r>
              <a:rPr lang="en-GB" sz="3800" dirty="0" smtClean="0"/>
              <a:t>professional </a:t>
            </a:r>
            <a:r>
              <a:rPr lang="x-none" sz="3800" dirty="0" smtClean="0"/>
              <a:t>i</a:t>
            </a:r>
            <a:r>
              <a:rPr lang="en-GB" sz="3800" dirty="0" err="1" smtClean="0"/>
              <a:t>ntegration</a:t>
            </a:r>
            <a:r>
              <a:rPr lang="en-GB" sz="3800" dirty="0" smtClean="0"/>
              <a:t> </a:t>
            </a:r>
            <a:r>
              <a:rPr lang="en-GB" sz="3800" dirty="0"/>
              <a:t>the </a:t>
            </a:r>
            <a:r>
              <a:rPr lang="en-GB" sz="3800" dirty="0" smtClean="0"/>
              <a:t>same</a:t>
            </a:r>
            <a:r>
              <a:rPr lang="x-none" sz="3800" dirty="0" smtClean="0"/>
              <a:t>?</a:t>
            </a:r>
            <a:r>
              <a:rPr lang="en-GB" sz="4000" dirty="0"/>
              <a:t>		 </a:t>
            </a:r>
            <a:r>
              <a:rPr lang="en-GB" sz="4000" dirty="0">
                <a:latin typeface="Source Sans Pro" pitchFamily="34" charset="0"/>
              </a:rPr>
              <a:t>	</a:t>
            </a:r>
            <a:endParaRPr lang="en-US" sz="4000" dirty="0">
              <a:latin typeface="Source Sans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038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500"/>
              </a:spcAft>
            </a:pPr>
            <a:r>
              <a:rPr lang="en-GB" sz="2400" dirty="0">
                <a:latin typeface="Source Sans Pro" pitchFamily="34" charset="0"/>
              </a:rPr>
              <a:t>Educated, </a:t>
            </a:r>
            <a:r>
              <a:rPr lang="en-GB" sz="2400" dirty="0" smtClean="0">
                <a:latin typeface="Source Sans Pro" pitchFamily="34" charset="0"/>
              </a:rPr>
              <a:t>well-off</a:t>
            </a:r>
            <a:r>
              <a:rPr lang="x-none" sz="2400" dirty="0" smtClean="0">
                <a:latin typeface="Source Sans Pro" pitchFamily="34" charset="0"/>
              </a:rPr>
              <a:t> </a:t>
            </a:r>
            <a:r>
              <a:rPr lang="en-GB" sz="2400" dirty="0" smtClean="0">
                <a:latin typeface="Source Sans Pro" pitchFamily="34" charset="0"/>
              </a:rPr>
              <a:t>   </a:t>
            </a:r>
            <a:r>
              <a:rPr lang="x-none" sz="2400" dirty="0" smtClean="0">
                <a:latin typeface="Source Sans Pro" pitchFamily="34" charset="0"/>
              </a:rPr>
              <a:t>       </a:t>
            </a:r>
            <a:r>
              <a:rPr lang="en-GB" sz="2400" dirty="0" smtClean="0">
                <a:latin typeface="Source Sans Pro" pitchFamily="34" charset="0"/>
              </a:rPr>
              <a:t>self-organised </a:t>
            </a:r>
            <a:r>
              <a:rPr lang="en-GB" sz="2400" dirty="0">
                <a:latin typeface="Source Sans Pro" pitchFamily="34" charset="0"/>
              </a:rPr>
              <a:t>public/private solutions to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by-pass</a:t>
            </a:r>
            <a:r>
              <a:rPr lang="en-GB" sz="2400" dirty="0">
                <a:latin typeface="Source Sans Pro" pitchFamily="34" charset="0"/>
              </a:rPr>
              <a:t> </a:t>
            </a:r>
            <a:r>
              <a:rPr lang="en-GB" sz="2400" dirty="0" err="1">
                <a:latin typeface="Source Sans Pro" pitchFamily="34" charset="0"/>
              </a:rPr>
              <a:t>dis</a:t>
            </a:r>
            <a:r>
              <a:rPr lang="en-GB" sz="2400" dirty="0">
                <a:latin typeface="Source Sans Pro" pitchFamily="34" charset="0"/>
              </a:rPr>
              <a:t>-continuities</a:t>
            </a: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 lvl="0">
              <a:spcBef>
                <a:spcPts val="0"/>
              </a:spcBef>
              <a:spcAft>
                <a:spcPts val="500"/>
              </a:spcAft>
            </a:pPr>
            <a:r>
              <a:rPr lang="en-GB" sz="2400" dirty="0">
                <a:latin typeface="Source Sans Pro" pitchFamily="34" charset="0"/>
              </a:rPr>
              <a:t>Middle classes under social and financial threats </a:t>
            </a:r>
            <a:r>
              <a:rPr lang="x-none" sz="2400" dirty="0">
                <a:latin typeface="Source Sans Pro" pitchFamily="34" charset="0"/>
              </a:rPr>
              <a:t> </a:t>
            </a:r>
            <a:r>
              <a:rPr lang="x-none" sz="2400" dirty="0" smtClean="0">
                <a:latin typeface="Source Sans Pro" pitchFamily="34" charset="0"/>
              </a:rPr>
              <a:t>  </a:t>
            </a:r>
            <a:r>
              <a:rPr lang="en-GB" sz="2400" dirty="0" smtClean="0">
                <a:latin typeface="Source Sans Pro" pitchFamily="34" charset="0"/>
              </a:rPr>
              <a:t>difficult </a:t>
            </a: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scaling </a:t>
            </a:r>
            <a:r>
              <a:rPr lang="en-GB" sz="2400" b="1" dirty="0">
                <a:solidFill>
                  <a:srgbClr val="C00000"/>
                </a:solidFill>
                <a:latin typeface="Source Sans Pro" pitchFamily="34" charset="0"/>
              </a:rPr>
              <a:t>up </a:t>
            </a:r>
            <a:r>
              <a:rPr lang="en-GB" sz="2400" dirty="0">
                <a:latin typeface="Source Sans Pro" pitchFamily="34" charset="0"/>
              </a:rPr>
              <a:t>via E/T </a:t>
            </a: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C00000"/>
                </a:solidFill>
                <a:latin typeface="Source Sans Pro" pitchFamily="34" charset="0"/>
              </a:rPr>
              <a:t>Excluded/marginalised</a:t>
            </a:r>
            <a:r>
              <a:rPr lang="en-GB" sz="2400" dirty="0" smtClean="0">
                <a:latin typeface="Source Sans Pro" pitchFamily="34" charset="0"/>
              </a:rPr>
              <a:t> </a:t>
            </a:r>
            <a:r>
              <a:rPr lang="x-none" sz="2400" dirty="0" smtClean="0">
                <a:latin typeface="Source Sans Pro" pitchFamily="34" charset="0"/>
              </a:rPr>
              <a:t>y</a:t>
            </a:r>
            <a:r>
              <a:rPr lang="en-GB" sz="2400" dirty="0" err="1" smtClean="0">
                <a:latin typeface="Source Sans Pro" pitchFamily="34" charset="0"/>
              </a:rPr>
              <a:t>outh</a:t>
            </a:r>
            <a:r>
              <a:rPr lang="en-GB" sz="2400" dirty="0" smtClean="0">
                <a:latin typeface="Source Sans Pro" pitchFamily="34" charset="0"/>
              </a:rPr>
              <a:t> </a:t>
            </a:r>
            <a:r>
              <a:rPr lang="en-GB" sz="2400" dirty="0">
                <a:latin typeface="Source Sans Pro" pitchFamily="34" charset="0"/>
              </a:rPr>
              <a:t>and </a:t>
            </a:r>
            <a:r>
              <a:rPr lang="x-none" sz="2400" dirty="0" smtClean="0">
                <a:latin typeface="Source Sans Pro" pitchFamily="34" charset="0"/>
              </a:rPr>
              <a:t>a</a:t>
            </a:r>
            <a:r>
              <a:rPr lang="en-GB" sz="2400" dirty="0" err="1" smtClean="0">
                <a:latin typeface="Source Sans Pro" pitchFamily="34" charset="0"/>
              </a:rPr>
              <a:t>dults</a:t>
            </a:r>
            <a:r>
              <a:rPr lang="en-GB" sz="2400" dirty="0">
                <a:latin typeface="Source Sans Pro" pitchFamily="34" charset="0"/>
              </a:rPr>
              <a:t>: out of school, drop out youth; youth without VT /employment opportunities; unemployed graduates; youth and adults without basic education</a:t>
            </a:r>
            <a:r>
              <a:rPr lang="en-GB" sz="2400" dirty="0" smtClean="0">
                <a:latin typeface="Source Sans Pro" pitchFamily="34" charset="0"/>
              </a:rPr>
              <a:t>:</a:t>
            </a:r>
            <a:endParaRPr lang="x-none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Source Sans Pro" pitchFamily="34" charset="0"/>
              </a:rPr>
              <a:t>  </a:t>
            </a:r>
            <a:r>
              <a:rPr lang="x-none" sz="2400" dirty="0" smtClean="0">
                <a:latin typeface="Source Sans Pro" pitchFamily="34" charset="0"/>
              </a:rPr>
              <a:t>        </a:t>
            </a:r>
            <a:r>
              <a:rPr lang="en-GB" sz="2400" dirty="0" smtClean="0">
                <a:latin typeface="Source Sans Pro" pitchFamily="34" charset="0"/>
              </a:rPr>
              <a:t>no </a:t>
            </a:r>
            <a:r>
              <a:rPr lang="en-GB" sz="2400" dirty="0">
                <a:latin typeface="Source Sans Pro" pitchFamily="34" charset="0"/>
              </a:rPr>
              <a:t>individual </a:t>
            </a:r>
            <a:r>
              <a:rPr lang="en-GB" sz="2400" dirty="0" smtClean="0">
                <a:latin typeface="Source Sans Pro" pitchFamily="34" charset="0"/>
              </a:rPr>
              <a:t>solutions</a:t>
            </a:r>
            <a:r>
              <a:rPr lang="x-none" sz="2400" dirty="0" smtClean="0">
                <a:latin typeface="Source Sans Pro" pitchFamily="34" charset="0"/>
              </a:rPr>
              <a:t>         </a:t>
            </a:r>
            <a:r>
              <a:rPr lang="en-GB" sz="2400" b="1" dirty="0" smtClean="0">
                <a:solidFill>
                  <a:srgbClr val="D60000"/>
                </a:solidFill>
                <a:latin typeface="Source Sans Pro" pitchFamily="34" charset="0"/>
              </a:rPr>
              <a:t>public </a:t>
            </a:r>
            <a:r>
              <a:rPr lang="en-GB" sz="2400" b="1" dirty="0">
                <a:solidFill>
                  <a:srgbClr val="D60000"/>
                </a:solidFill>
                <a:latin typeface="Source Sans Pro" pitchFamily="34" charset="0"/>
              </a:rPr>
              <a:t>policies </a:t>
            </a:r>
            <a:r>
              <a:rPr lang="en-GB" sz="2400" dirty="0">
                <a:latin typeface="Source Sans Pro" pitchFamily="34" charset="0"/>
              </a:rPr>
              <a:t>to be developed </a:t>
            </a:r>
            <a:endParaRPr lang="en-US" sz="2400" dirty="0">
              <a:latin typeface="Source Sans Pro" pitchFamily="34" charset="0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Font typeface="Courier New" pitchFamily="49" charset="0"/>
              <a:buChar char="o"/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Source Sans Pro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62790"/>
            <a:ext cx="8229600" cy="0"/>
          </a:xfrm>
          <a:prstGeom prst="line">
            <a:avLst/>
          </a:prstGeom>
          <a:ln w="571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352800" y="1981200"/>
            <a:ext cx="515940" cy="1719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01440" y="5923304"/>
            <a:ext cx="439740" cy="1465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7616" y="5907024"/>
            <a:ext cx="439740" cy="1465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78566" y="3216166"/>
            <a:ext cx="515940" cy="1719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819</Words>
  <Application>Microsoft Macintosh PowerPoint</Application>
  <PresentationFormat>Présentation à l'écran (4:3)</PresentationFormat>
  <Paragraphs>127</Paragraphs>
  <Slides>15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The Education – Training – Work &amp; Employment Continuum   </vt:lpstr>
      <vt:lpstr>Présentation PowerPoint</vt:lpstr>
      <vt:lpstr>Continuum: general definitons</vt:lpstr>
      <vt:lpstr>From the linear Continuum to a                      Dis-continuum </vt:lpstr>
      <vt:lpstr>Présentation PowerPoint</vt:lpstr>
      <vt:lpstr>Effects of socio-economic globalisation/societies and individuals  </vt:lpstr>
      <vt:lpstr>Effects of socio-economic  globalisation on E, T, W&amp;E  </vt:lpstr>
      <vt:lpstr>Consequences of  socio-economic     globalisation on the Continuum     </vt:lpstr>
      <vt:lpstr>Are dis-continuities impacting everyone’s socio-professional integration the same?    </vt:lpstr>
      <vt:lpstr>Présentation PowerPoint</vt:lpstr>
      <vt:lpstr> How to rebuilt a New Continuum               for the future?     </vt:lpstr>
      <vt:lpstr>Conditions and priorities for          efficiency and impact     </vt:lpstr>
      <vt:lpstr>New Continuum interplay with L L L:  a second chance for both ?     </vt:lpstr>
      <vt:lpstr>“New” Continuum: life long learning for youth and adults?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Education – Training – Work &amp; Employment Continuum</dc:title>
  <dc:creator>Windows User</dc:creator>
  <cp:lastModifiedBy>IUED</cp:lastModifiedBy>
  <cp:revision>21</cp:revision>
  <dcterms:created xsi:type="dcterms:W3CDTF">2019-05-31T19:22:12Z</dcterms:created>
  <dcterms:modified xsi:type="dcterms:W3CDTF">2019-06-02T15:44:20Z</dcterms:modified>
</cp:coreProperties>
</file>