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handoutMasterIdLst>
    <p:handoutMasterId r:id="rId34"/>
  </p:handoutMasterIdLst>
  <p:sldIdLst>
    <p:sldId id="257" r:id="rId4"/>
    <p:sldId id="318" r:id="rId5"/>
    <p:sldId id="297" r:id="rId6"/>
    <p:sldId id="319" r:id="rId7"/>
    <p:sldId id="284" r:id="rId8"/>
    <p:sldId id="320" r:id="rId9"/>
    <p:sldId id="286" r:id="rId10"/>
    <p:sldId id="322" r:id="rId11"/>
    <p:sldId id="294" r:id="rId12"/>
    <p:sldId id="316" r:id="rId13"/>
    <p:sldId id="295" r:id="rId14"/>
    <p:sldId id="326" r:id="rId15"/>
    <p:sldId id="328" r:id="rId16"/>
    <p:sldId id="317" r:id="rId17"/>
    <p:sldId id="281" r:id="rId18"/>
    <p:sldId id="285" r:id="rId19"/>
    <p:sldId id="293" r:id="rId20"/>
    <p:sldId id="327" r:id="rId21"/>
    <p:sldId id="321" r:id="rId22"/>
    <p:sldId id="298" r:id="rId23"/>
    <p:sldId id="287" r:id="rId24"/>
    <p:sldId id="288" r:id="rId25"/>
    <p:sldId id="299" r:id="rId26"/>
    <p:sldId id="323" r:id="rId27"/>
    <p:sldId id="307" r:id="rId28"/>
    <p:sldId id="290" r:id="rId29"/>
    <p:sldId id="300" r:id="rId30"/>
    <p:sldId id="301" r:id="rId31"/>
    <p:sldId id="315" r:id="rId3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doo, Jordan" initials="NJ" lastIdx="3" clrIdx="0">
    <p:extLst/>
  </p:cmAuthor>
  <p:cmAuthor id="2" name="UNESCO" initials="UNESCO" lastIdx="1" clrIdx="1"/>
  <p:cmAuthor id="3" name="Ined Ined" initials="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4675" autoAdjust="0"/>
  </p:normalViewPr>
  <p:slideViewPr>
    <p:cSldViewPr>
      <p:cViewPr>
        <p:scale>
          <a:sx n="97" d="100"/>
          <a:sy n="97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6" d="100"/>
          <a:sy n="116" d="100"/>
        </p:scale>
        <p:origin x="-396" y="204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77" y="1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75F94-E4F9-4646-9562-C6FCD104ABB0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77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DEA03-6541-47B9-8231-291914AE1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2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BAFB-9912-4369-9806-1C5588E65B88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3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3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ACDE-9459-4902-8889-D904E0F91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40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760" y="3329941"/>
            <a:ext cx="7679001" cy="315468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0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87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41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678999" cy="34156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50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1" y="3329940"/>
            <a:ext cx="7437120" cy="3559635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02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06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1776" y="3329940"/>
            <a:ext cx="7704855" cy="341561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534983" cy="341561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D0A1-7C25-4D0E-83C3-2EE7BBB663E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2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1" y="3329940"/>
            <a:ext cx="7437120" cy="3559635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1" y="3329940"/>
            <a:ext cx="7437120" cy="3559635"/>
          </a:xfrm>
        </p:spPr>
        <p:txBody>
          <a:bodyPr/>
          <a:lstStyle/>
          <a:p>
            <a:pPr marL="171450" marR="0" indent="-17145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0" marR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0" i="0" u="none" strike="noStrike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8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48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1CB8-0CB7-44BB-95EF-A9DC8601FE2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5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8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8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8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0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6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03D9-1915-4E40-ACB6-2816FE47C99B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A722-BC86-4553-9708-03D17A76C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7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0039-2BA0-432C-874F-9D8F14A41A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5AB0-CEC5-444A-94B7-275BC2B9C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6402281" cy="202469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GB" sz="4000" b="1" dirty="0" smtClean="0">
                <a:solidFill>
                  <a:srgbClr val="00B0F0"/>
                </a:solidFill>
              </a:rPr>
              <a:t>É</a:t>
            </a:r>
            <a:r>
              <a:rPr lang="en-US" sz="4000" b="1" dirty="0" err="1" smtClean="0">
                <a:solidFill>
                  <a:srgbClr val="00B0F0"/>
                </a:solidFill>
              </a:rPr>
              <a:t>ducation</a:t>
            </a:r>
            <a:r>
              <a:rPr lang="en-US" sz="4000" b="1" dirty="0" smtClean="0">
                <a:solidFill>
                  <a:srgbClr val="00B0F0"/>
                </a:solidFill>
              </a:rPr>
              <a:t> 2030 </a:t>
            </a:r>
            <a:br>
              <a:rPr lang="en-US" sz="4000" b="1" dirty="0" smtClean="0">
                <a:solidFill>
                  <a:srgbClr val="00B0F0"/>
                </a:solidFill>
              </a:rPr>
            </a:br>
            <a:r>
              <a:rPr lang="en-US" sz="4000" b="1" dirty="0" smtClean="0">
                <a:solidFill>
                  <a:srgbClr val="00B0F0"/>
                </a:solidFill>
              </a:rPr>
              <a:t>et le Cadre </a:t>
            </a:r>
            <a:r>
              <a:rPr lang="en-US" sz="4000" b="1" dirty="0" err="1" smtClean="0">
                <a:solidFill>
                  <a:srgbClr val="00B0F0"/>
                </a:solidFill>
              </a:rPr>
              <a:t>d’Action</a:t>
            </a:r>
            <a:r>
              <a:rPr lang="en-US" sz="4000" b="1" dirty="0" smtClean="0">
                <a:solidFill>
                  <a:srgbClr val="00B0F0"/>
                </a:solidFill>
              </a:rPr>
              <a:t> (FFA)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i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373166" cy="1319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39690"/>
            <a:ext cx="1883626" cy="16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4765341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accent6"/>
                </a:solidFill>
                <a:latin typeface="Calibri" panose="020F0502020204030204" pitchFamily="34" charset="0"/>
              </a:rPr>
              <a:t>Vers une éducation inclusive et équitable</a:t>
            </a:r>
          </a:p>
          <a:p>
            <a:r>
              <a:rPr lang="fr-FR" sz="2400" b="1" i="1" dirty="0">
                <a:solidFill>
                  <a:schemeClr val="accent6"/>
                </a:solidFill>
                <a:latin typeface="Calibri" panose="020F0502020204030204" pitchFamily="34" charset="0"/>
              </a:rPr>
              <a:t>de qualité et un apprentissage</a:t>
            </a:r>
          </a:p>
          <a:p>
            <a:r>
              <a:rPr lang="fr-FR" sz="2400" b="1" i="1" dirty="0">
                <a:solidFill>
                  <a:schemeClr val="accent6"/>
                </a:solidFill>
                <a:latin typeface="Calibri" panose="020F0502020204030204" pitchFamily="34" charset="0"/>
              </a:rPr>
              <a:t>tout au long de la vie pour </a:t>
            </a:r>
            <a:r>
              <a:rPr lang="fr-FR" sz="2400" b="1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tous</a:t>
            </a:r>
            <a:endParaRPr lang="fr-FR" sz="24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392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Cibles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(4.5 - 4.7)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-11054" y="138205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155" y="1606928"/>
            <a:ext cx="8075240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4.5</a:t>
            </a:r>
            <a:r>
              <a:rPr lang="en-GB" altLang="en-US" kern="0" dirty="0" smtClean="0">
                <a:solidFill>
                  <a:srgbClr val="000000"/>
                </a:solidFill>
                <a:latin typeface="+mj-lt"/>
                <a:cs typeface="Arial"/>
              </a:rPr>
              <a:t>. </a:t>
            </a:r>
            <a:r>
              <a:rPr lang="fr-FR" dirty="0" smtClean="0"/>
              <a:t>D’ici </a:t>
            </a:r>
            <a:r>
              <a:rPr lang="fr-FR" dirty="0"/>
              <a:t>à 2030, </a:t>
            </a:r>
            <a:r>
              <a:rPr lang="fr-FR" b="1" dirty="0"/>
              <a:t>éliminer les inégalités entre les sexes dans le domaine de l’ </a:t>
            </a:r>
            <a:r>
              <a:rPr lang="fr-FR" b="1" dirty="0" smtClean="0"/>
              <a:t>éducation et </a:t>
            </a:r>
            <a:r>
              <a:rPr lang="fr-FR" b="1" dirty="0"/>
              <a:t>assurer </a:t>
            </a:r>
            <a:r>
              <a:rPr lang="fr-FR" b="1" dirty="0" smtClean="0"/>
              <a:t>l’égalité </a:t>
            </a:r>
            <a:r>
              <a:rPr lang="fr-FR" b="1" dirty="0"/>
              <a:t>d’accès </a:t>
            </a:r>
            <a:r>
              <a:rPr lang="fr-FR" dirty="0"/>
              <a:t>des personnes vulnérables, y compris les personnes </a:t>
            </a:r>
            <a:r>
              <a:rPr lang="fr-FR" dirty="0" smtClean="0"/>
              <a:t>handicapées, les </a:t>
            </a:r>
            <a:r>
              <a:rPr lang="fr-FR" dirty="0"/>
              <a:t>autochtones et les enfants en situation vulnérable, </a:t>
            </a:r>
            <a:r>
              <a:rPr lang="fr-FR" b="1" dirty="0"/>
              <a:t>à tous les niveaux </a:t>
            </a:r>
            <a:r>
              <a:rPr lang="fr-FR" b="1" dirty="0" smtClean="0"/>
              <a:t>d’enseignement </a:t>
            </a:r>
            <a:r>
              <a:rPr lang="en-GB" b="1" dirty="0" smtClean="0"/>
              <a:t>et </a:t>
            </a:r>
            <a:r>
              <a:rPr lang="en-GB" b="1" dirty="0"/>
              <a:t>de formation </a:t>
            </a:r>
            <a:r>
              <a:rPr lang="en-GB" b="1" dirty="0" err="1" smtClean="0"/>
              <a:t>professionnelle</a:t>
            </a:r>
            <a:endParaRPr lang="en-GB" b="1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b="1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4.6. </a:t>
            </a:r>
            <a:r>
              <a:rPr lang="fr-FR" dirty="0" smtClean="0"/>
              <a:t>D’ici </a:t>
            </a:r>
            <a:r>
              <a:rPr lang="fr-FR" dirty="0"/>
              <a:t>à 2030, faire en sorte que tous </a:t>
            </a:r>
            <a:r>
              <a:rPr lang="fr-FR" b="1" dirty="0"/>
              <a:t>les jeunes et une proportion </a:t>
            </a:r>
            <a:r>
              <a:rPr lang="fr-FR" b="1" dirty="0" smtClean="0"/>
              <a:t>considérable d’adultes</a:t>
            </a:r>
            <a:r>
              <a:rPr lang="fr-FR" b="1" dirty="0"/>
              <a:t>, hommes et femmes, sachent lire, écrire et </a:t>
            </a:r>
            <a:r>
              <a:rPr lang="fr-FR" b="1" dirty="0" smtClean="0"/>
              <a:t>compter</a:t>
            </a:r>
          </a:p>
          <a:p>
            <a:endParaRPr lang="en-GB" altLang="en-US" b="1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4.7. </a:t>
            </a:r>
            <a:r>
              <a:rPr lang="fr-FR" dirty="0"/>
              <a:t>D’ici à 2030, faire en sorte que tous les élèves acquièrent les </a:t>
            </a:r>
            <a:r>
              <a:rPr lang="fr-FR" dirty="0" smtClean="0"/>
              <a:t>connaissances et </a:t>
            </a:r>
            <a:r>
              <a:rPr lang="fr-FR" dirty="0"/>
              <a:t>compétences nécessaires pour promouvoir le développement durable, </a:t>
            </a:r>
            <a:r>
              <a:rPr lang="fr-FR" dirty="0" smtClean="0"/>
              <a:t>notamment par </a:t>
            </a:r>
            <a:r>
              <a:rPr lang="fr-FR" dirty="0"/>
              <a:t>l’ éducation en faveur du développement et de modes de vie durables, des droits</a:t>
            </a:r>
          </a:p>
          <a:p>
            <a:r>
              <a:rPr lang="fr-FR" dirty="0"/>
              <a:t>de l’homme, de </a:t>
            </a:r>
            <a:r>
              <a:rPr lang="fr-FR" dirty="0" smtClean="0"/>
              <a:t>l’égalité </a:t>
            </a:r>
            <a:r>
              <a:rPr lang="fr-FR" dirty="0"/>
              <a:t>des sexes, de la promotion d’une culture de paix et de </a:t>
            </a:r>
            <a:r>
              <a:rPr lang="fr-FR" dirty="0" smtClean="0"/>
              <a:t>non-violence, de </a:t>
            </a:r>
            <a:r>
              <a:rPr lang="fr-FR" dirty="0"/>
              <a:t>la citoyenneté mondiale et de l’appréciation de la diversité culturelle et de </a:t>
            </a:r>
            <a:r>
              <a:rPr lang="fr-FR" dirty="0" smtClean="0"/>
              <a:t>la contribution </a:t>
            </a:r>
            <a:r>
              <a:rPr lang="fr-FR" dirty="0"/>
              <a:t>de la culture au développement durable</a:t>
            </a:r>
            <a:endParaRPr lang="en-GB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8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131496" cy="148942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ea typeface="+mn-ea"/>
                <a:cs typeface="+mn-cs"/>
              </a:rPr>
              <a:t>Modalités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de </a:t>
            </a:r>
            <a:r>
              <a:rPr lang="en-US" b="1" dirty="0" err="1">
                <a:solidFill>
                  <a:srgbClr val="00B0F0"/>
                </a:solidFill>
                <a:ea typeface="+mn-ea"/>
                <a:cs typeface="+mn-cs"/>
              </a:rPr>
              <a:t>mise</a:t>
            </a:r>
            <a:r>
              <a:rPr lang="en-US" b="1" dirty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00B0F0"/>
                </a:solidFill>
                <a:ea typeface="+mn-ea"/>
                <a:cs typeface="+mn-cs"/>
              </a:rPr>
              <a:t>en</a:t>
            </a:r>
            <a:r>
              <a:rPr lang="en-US" b="1" dirty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GB" b="1" dirty="0" err="1">
                <a:solidFill>
                  <a:srgbClr val="00B0F0"/>
                </a:solidFill>
              </a:rPr>
              <a:t>œuvre</a:t>
            </a:r>
            <a:endParaRPr lang="en-US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540672"/>
            <a:ext cx="8208912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800" b="1" kern="0" dirty="0" smtClean="0">
                <a:solidFill>
                  <a:srgbClr val="000000"/>
                </a:solidFill>
                <a:latin typeface="Arial"/>
                <a:cs typeface="Arial"/>
              </a:rPr>
              <a:t>4.a</a:t>
            </a:r>
            <a:r>
              <a:rPr lang="en-GB" altLang="en-US" sz="2800" b="1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GB" altLang="en-US" sz="2800" kern="0" dirty="0" smtClean="0">
                <a:latin typeface="Arial"/>
                <a:cs typeface="Arial"/>
              </a:rPr>
              <a:t>Des</a:t>
            </a:r>
            <a:r>
              <a:rPr lang="en-GB" altLang="en-US" sz="2800" b="1" kern="0" dirty="0" smtClean="0">
                <a:latin typeface="Arial"/>
                <a:cs typeface="Arial"/>
              </a:rPr>
              <a:t> </a:t>
            </a:r>
            <a:r>
              <a:rPr lang="en-GB" altLang="en-US" sz="2800" kern="0" dirty="0" err="1" smtClean="0">
                <a:latin typeface="Arial"/>
                <a:cs typeface="Arial"/>
              </a:rPr>
              <a:t>établissements</a:t>
            </a:r>
            <a:r>
              <a:rPr lang="en-GB" altLang="en-US" sz="2800" kern="0" dirty="0" smtClean="0">
                <a:latin typeface="Arial"/>
                <a:cs typeface="Arial"/>
              </a:rPr>
              <a:t> </a:t>
            </a:r>
            <a:r>
              <a:rPr lang="en-GB" altLang="en-US" sz="2800" kern="0" dirty="0" err="1">
                <a:latin typeface="Arial"/>
                <a:cs typeface="Arial"/>
              </a:rPr>
              <a:t>scolaires</a:t>
            </a:r>
            <a:r>
              <a:rPr lang="en-GB" altLang="en-US" sz="2800" kern="0" dirty="0">
                <a:latin typeface="Arial"/>
                <a:cs typeface="Arial"/>
              </a:rPr>
              <a:t> </a:t>
            </a:r>
            <a:r>
              <a:rPr lang="en-GB" altLang="en-US" sz="2800" kern="0" dirty="0" err="1">
                <a:latin typeface="Arial"/>
                <a:cs typeface="Arial"/>
              </a:rPr>
              <a:t>adaptés</a:t>
            </a:r>
            <a:r>
              <a:rPr lang="en-GB" altLang="en-US" sz="2800" kern="0" dirty="0">
                <a:latin typeface="Arial"/>
                <a:cs typeface="Arial"/>
              </a:rPr>
              <a:t> et </a:t>
            </a:r>
            <a:r>
              <a:rPr lang="en-GB" altLang="en-US" sz="2800" b="1" kern="0" dirty="0">
                <a:latin typeface="Arial"/>
                <a:cs typeface="Arial"/>
              </a:rPr>
              <a:t>cadre </a:t>
            </a:r>
            <a:r>
              <a:rPr lang="en-GB" altLang="en-US" sz="2800" b="1" kern="0" dirty="0" err="1">
                <a:latin typeface="Arial"/>
                <a:cs typeface="Arial"/>
              </a:rPr>
              <a:t>d’apprentissage</a:t>
            </a:r>
            <a:r>
              <a:rPr lang="en-GB" altLang="en-US" sz="2800" b="1" kern="0" dirty="0">
                <a:latin typeface="Arial"/>
                <a:cs typeface="Arial"/>
              </a:rPr>
              <a:t> </a:t>
            </a:r>
            <a:r>
              <a:rPr lang="en-GB" altLang="en-US" sz="2800" b="1" kern="0" dirty="0" err="1">
                <a:latin typeface="Arial"/>
                <a:cs typeface="Arial"/>
              </a:rPr>
              <a:t>effectif</a:t>
            </a:r>
            <a:endParaRPr lang="en-GB" altLang="en-US" sz="2800" b="1" kern="0" dirty="0">
              <a:latin typeface="Arial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800" b="1" kern="0" dirty="0" smtClean="0">
              <a:latin typeface="Arial"/>
              <a:cs typeface="Arial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800" b="1" kern="0" dirty="0" smtClean="0">
                <a:latin typeface="Arial"/>
                <a:cs typeface="Arial"/>
              </a:rPr>
              <a:t>4.b</a:t>
            </a:r>
            <a:r>
              <a:rPr lang="en-GB" altLang="en-US" sz="2800" b="1" kern="0" dirty="0">
                <a:latin typeface="Arial"/>
                <a:cs typeface="Arial"/>
              </a:rPr>
              <a:t>. </a:t>
            </a:r>
            <a:r>
              <a:rPr lang="en-GB" altLang="en-US" sz="2800" kern="0" dirty="0" smtClean="0">
                <a:latin typeface="Arial"/>
                <a:cs typeface="Arial"/>
              </a:rPr>
              <a:t>Des</a:t>
            </a:r>
            <a:r>
              <a:rPr lang="en-GB" altLang="en-US" sz="2800" b="1" kern="0" dirty="0" smtClean="0">
                <a:latin typeface="Arial"/>
                <a:cs typeface="Arial"/>
              </a:rPr>
              <a:t> bourses </a:t>
            </a:r>
            <a:r>
              <a:rPr lang="en-GB" altLang="en-US" sz="2800" b="1" kern="0" dirty="0" err="1">
                <a:latin typeface="Arial"/>
                <a:cs typeface="Arial"/>
              </a:rPr>
              <a:t>d’études</a:t>
            </a:r>
            <a:r>
              <a:rPr lang="en-GB" altLang="en-US" sz="2800" b="1" kern="0" dirty="0">
                <a:latin typeface="Arial"/>
                <a:cs typeface="Arial"/>
              </a:rPr>
              <a:t> </a:t>
            </a:r>
            <a:r>
              <a:rPr lang="en-GB" altLang="en-US" sz="2800" kern="0" dirty="0" err="1">
                <a:latin typeface="Arial"/>
                <a:cs typeface="Arial"/>
              </a:rPr>
              <a:t>offertes</a:t>
            </a:r>
            <a:r>
              <a:rPr lang="en-GB" altLang="en-US" sz="2800" kern="0" dirty="0">
                <a:latin typeface="Arial"/>
                <a:cs typeface="Arial"/>
              </a:rPr>
              <a:t> aux pays en </a:t>
            </a:r>
            <a:r>
              <a:rPr lang="en-GB" altLang="en-US" sz="2800" kern="0" dirty="0" err="1">
                <a:latin typeface="Arial"/>
                <a:cs typeface="Arial"/>
              </a:rPr>
              <a:t>développement</a:t>
            </a:r>
            <a:r>
              <a:rPr lang="en-GB" altLang="en-US" sz="2800" kern="0" dirty="0">
                <a:latin typeface="Arial"/>
                <a:cs typeface="Arial"/>
              </a:rPr>
              <a:t> pour financer </a:t>
            </a:r>
            <a:r>
              <a:rPr lang="en-GB" altLang="en-US" sz="2800" kern="0" dirty="0" smtClean="0">
                <a:latin typeface="Arial"/>
                <a:cs typeface="Arial"/>
              </a:rPr>
              <a:t>la </a:t>
            </a:r>
            <a:r>
              <a:rPr lang="en-GB" altLang="en-US" sz="2800" kern="0" dirty="0" err="1" smtClean="0">
                <a:latin typeface="Arial"/>
                <a:cs typeface="Arial"/>
              </a:rPr>
              <a:t>poursuite</a:t>
            </a:r>
            <a:r>
              <a:rPr lang="en-GB" altLang="en-US" sz="2800" kern="0" dirty="0" smtClean="0">
                <a:latin typeface="Arial"/>
                <a:cs typeface="Arial"/>
              </a:rPr>
              <a:t> </a:t>
            </a:r>
            <a:r>
              <a:rPr lang="en-GB" altLang="en-US" sz="2800" kern="0" dirty="0" err="1" smtClean="0">
                <a:latin typeface="Arial"/>
                <a:cs typeface="Arial"/>
              </a:rPr>
              <a:t>d’études</a:t>
            </a:r>
            <a:r>
              <a:rPr lang="en-GB" altLang="en-US" sz="2800" kern="0" dirty="0" smtClean="0">
                <a:latin typeface="Arial"/>
                <a:cs typeface="Arial"/>
              </a:rPr>
              <a:t> </a:t>
            </a:r>
            <a:r>
              <a:rPr lang="en-GB" altLang="en-US" sz="2800" kern="0" dirty="0" err="1">
                <a:latin typeface="Arial"/>
                <a:cs typeface="Arial"/>
              </a:rPr>
              <a:t>supérieures</a:t>
            </a:r>
            <a:endParaRPr lang="en-GB" altLang="en-US" sz="2800" kern="0" dirty="0">
              <a:latin typeface="Arial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800" b="1" kern="0" dirty="0">
              <a:latin typeface="Arial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800" b="1" kern="0" dirty="0" smtClean="0">
                <a:latin typeface="Arial"/>
                <a:cs typeface="Arial"/>
              </a:rPr>
              <a:t>4.c</a:t>
            </a:r>
            <a:r>
              <a:rPr lang="en-GB" altLang="en-US" sz="2800" b="1" kern="0" dirty="0">
                <a:latin typeface="Arial"/>
                <a:cs typeface="Arial"/>
              </a:rPr>
              <a:t>. </a:t>
            </a:r>
            <a:r>
              <a:rPr lang="en-GB" altLang="en-US" sz="2800" kern="0" dirty="0" err="1">
                <a:latin typeface="Arial"/>
                <a:cs typeface="Arial"/>
              </a:rPr>
              <a:t>Accroître</a:t>
            </a:r>
            <a:r>
              <a:rPr lang="en-GB" altLang="en-US" sz="2800" kern="0" dirty="0">
                <a:latin typeface="Arial"/>
                <a:cs typeface="Arial"/>
              </a:rPr>
              <a:t> le </a:t>
            </a:r>
            <a:r>
              <a:rPr lang="en-GB" altLang="en-US" sz="2800" kern="0" dirty="0" err="1">
                <a:latin typeface="Arial"/>
                <a:cs typeface="Arial"/>
              </a:rPr>
              <a:t>nombre</a:t>
            </a:r>
            <a:r>
              <a:rPr lang="en-GB" altLang="en-US" sz="2800" kern="0" dirty="0">
                <a:latin typeface="Arial"/>
                <a:cs typeface="Arial"/>
              </a:rPr>
              <a:t> </a:t>
            </a:r>
            <a:r>
              <a:rPr lang="en-GB" altLang="en-US" sz="2800" kern="0" dirty="0" err="1">
                <a:latin typeface="Arial"/>
                <a:cs typeface="Arial"/>
              </a:rPr>
              <a:t>d’</a:t>
            </a:r>
            <a:r>
              <a:rPr lang="en-GB" altLang="en-US" sz="2800" b="1" kern="0" dirty="0" err="1">
                <a:latin typeface="Arial"/>
                <a:cs typeface="Arial"/>
              </a:rPr>
              <a:t>enseignants</a:t>
            </a:r>
            <a:r>
              <a:rPr lang="en-GB" altLang="en-US" sz="2800" kern="0" dirty="0">
                <a:latin typeface="Arial"/>
                <a:cs typeface="Arial"/>
              </a:rPr>
              <a:t> </a:t>
            </a:r>
            <a:r>
              <a:rPr lang="en-GB" altLang="en-US" sz="2800" kern="0" dirty="0" err="1">
                <a:latin typeface="Arial"/>
                <a:cs typeface="Arial"/>
              </a:rPr>
              <a:t>qualifiés</a:t>
            </a:r>
            <a:endParaRPr lang="en-GB" altLang="en-US" sz="2800" b="1" kern="0" dirty="0">
              <a:latin typeface="Arial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7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693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131496" cy="1489423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ea typeface="+mn-ea"/>
                <a:cs typeface="+mn-cs"/>
              </a:rPr>
              <a:t>Postionnement</a:t>
            </a:r>
            <a:r>
              <a:rPr lang="en-US" sz="3200" b="1" dirty="0" smtClean="0">
                <a:solidFill>
                  <a:srgbClr val="00B0F0"/>
                </a:solidFill>
                <a:ea typeface="+mn-ea"/>
                <a:cs typeface="+mn-cs"/>
              </a:rPr>
              <a:t> de l’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>
                <a:solidFill>
                  <a:srgbClr val="00B0F0"/>
                </a:solidFill>
              </a:rPr>
              <a:t>É</a:t>
            </a:r>
            <a:r>
              <a:rPr lang="en-US" sz="3200" b="1" dirty="0" err="1">
                <a:solidFill>
                  <a:srgbClr val="00B0F0"/>
                </a:solidFill>
              </a:rPr>
              <a:t>ducation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dans</a:t>
            </a:r>
            <a:r>
              <a:rPr lang="en-US" sz="3200" b="1" dirty="0" smtClean="0">
                <a:solidFill>
                  <a:srgbClr val="00B0F0"/>
                </a:solidFill>
              </a:rPr>
              <a:t> le </a:t>
            </a:r>
            <a:r>
              <a:rPr lang="en-US" sz="3200" b="1" dirty="0" err="1" smtClean="0">
                <a:solidFill>
                  <a:srgbClr val="00B0F0"/>
                </a:solidFill>
              </a:rPr>
              <a:t>programme</a:t>
            </a:r>
            <a:r>
              <a:rPr lang="en-US" sz="3200" b="1" dirty="0" smtClean="0">
                <a:solidFill>
                  <a:srgbClr val="00B0F0"/>
                </a:solidFill>
              </a:rPr>
              <a:t> de</a:t>
            </a:r>
            <a:r>
              <a:rPr lang="fr-FR" sz="3200" dirty="0"/>
              <a:t> </a:t>
            </a:r>
            <a:r>
              <a:rPr lang="fr-FR" sz="3200" b="1" dirty="0">
                <a:solidFill>
                  <a:srgbClr val="00B0F0"/>
                </a:solidFill>
              </a:rPr>
              <a:t>développement durable à l’horizon 2030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492187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Au-</a:t>
            </a:r>
            <a:r>
              <a:rPr lang="en-GB" sz="2800" dirty="0" err="1" smtClean="0"/>
              <a:t>delà</a:t>
            </a:r>
            <a:r>
              <a:rPr lang="en-GB" sz="2800" dirty="0" smtClean="0"/>
              <a:t> de l’</a:t>
            </a:r>
            <a:r>
              <a:rPr lang="fr-FR" sz="2800" dirty="0" smtClean="0"/>
              <a:t>objectif à part </a:t>
            </a:r>
            <a:r>
              <a:rPr lang="fr-FR" sz="2800" dirty="0"/>
              <a:t>entière </a:t>
            </a:r>
            <a:r>
              <a:rPr lang="fr-FR" sz="2800" dirty="0" smtClean="0"/>
              <a:t>le programme comporte </a:t>
            </a:r>
            <a:r>
              <a:rPr lang="fr-FR" sz="2800" dirty="0"/>
              <a:t>aussi des cibles pour </a:t>
            </a:r>
            <a:r>
              <a:rPr lang="fr-FR" sz="2800" dirty="0" smtClean="0"/>
              <a:t>l’éducation </a:t>
            </a:r>
            <a:r>
              <a:rPr lang="fr-FR" sz="2800" dirty="0"/>
              <a:t>relevant de plusieurs </a:t>
            </a:r>
            <a:r>
              <a:rPr lang="fr-FR" sz="2800" dirty="0" smtClean="0"/>
              <a:t>autres ODD:</a:t>
            </a:r>
          </a:p>
          <a:p>
            <a:endParaRPr lang="fr-FR" sz="2800" dirty="0" smtClean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Santé</a:t>
            </a:r>
          </a:p>
          <a:p>
            <a:r>
              <a:rPr lang="fr-FR" sz="2800" dirty="0" smtClean="0"/>
              <a:t>-    Croissance </a:t>
            </a:r>
            <a:r>
              <a:rPr lang="fr-FR" sz="2800" dirty="0"/>
              <a:t>et </a:t>
            </a:r>
            <a:r>
              <a:rPr lang="fr-FR" sz="2800" dirty="0" smtClean="0"/>
              <a:t>l’emploi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C</a:t>
            </a:r>
            <a:r>
              <a:rPr lang="fr-FR" sz="2800" dirty="0" smtClean="0"/>
              <a:t>onsommation </a:t>
            </a:r>
            <a:r>
              <a:rPr lang="fr-FR" sz="2800" dirty="0"/>
              <a:t>et </a:t>
            </a:r>
            <a:r>
              <a:rPr lang="fr-FR" sz="2800" dirty="0" smtClean="0"/>
              <a:t>production durables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C</a:t>
            </a:r>
            <a:r>
              <a:rPr lang="fr-FR" sz="2800" dirty="0" smtClean="0"/>
              <a:t>hangements climatiques 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l</a:t>
            </a:r>
            <a:r>
              <a:rPr lang="fr-FR" sz="2800" dirty="0"/>
              <a:t>’ éducation a le </a:t>
            </a:r>
            <a:r>
              <a:rPr lang="fr-FR" sz="2800" dirty="0" smtClean="0"/>
              <a:t>potentiel d’accélérer </a:t>
            </a:r>
            <a:r>
              <a:rPr lang="fr-FR" sz="2800" dirty="0"/>
              <a:t>les progrès vers la réalisation de tous les </a:t>
            </a:r>
            <a:r>
              <a:rPr lang="fr-FR" sz="2800" dirty="0" smtClean="0"/>
              <a:t>ODD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386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Liens </a:t>
            </a:r>
            <a:r>
              <a:rPr lang="en-GB" sz="4000" b="1" dirty="0" err="1" smtClean="0">
                <a:solidFill>
                  <a:srgbClr val="00B0F0"/>
                </a:solidFill>
              </a:rPr>
              <a:t>Éducation</a:t>
            </a:r>
            <a:r>
              <a:rPr lang="en-GB" sz="4000" b="1" dirty="0" smtClean="0">
                <a:solidFill>
                  <a:srgbClr val="00B0F0"/>
                </a:solidFill>
              </a:rPr>
              <a:t> et </a:t>
            </a:r>
            <a:r>
              <a:rPr lang="en-GB" sz="4000" b="1" dirty="0" err="1" smtClean="0">
                <a:solidFill>
                  <a:srgbClr val="00B0F0"/>
                </a:solidFill>
              </a:rPr>
              <a:t>autres</a:t>
            </a:r>
            <a:r>
              <a:rPr lang="en-GB" sz="4000" b="1" dirty="0" smtClean="0">
                <a:solidFill>
                  <a:srgbClr val="00B0F0"/>
                </a:solidFill>
              </a:rPr>
              <a:t> ODDs</a:t>
            </a:r>
            <a:endParaRPr lang="en-US" sz="40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73" y="1599728"/>
            <a:ext cx="5706110" cy="52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8227" y="5991606"/>
            <a:ext cx="1654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fr-FR" sz="1200" i="1" spc="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i="1" spc="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  <a:t> Katia </a:t>
            </a:r>
            <a:r>
              <a:rPr lang="fr-FR" sz="12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  <a:t>Vladimirova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1200" i="1" spc="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fr-FR" sz="1200" i="1" spc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spc="2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200" i="1" spc="1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1200" i="1" spc="2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fr-FR" sz="1200" i="1" spc="2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200" i="1" spc="1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200" i="1" spc="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i="1" spc="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1200" i="1" spc="4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i="1" spc="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fr-FR" sz="1200" i="1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i="1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solidFill>
                <a:srgbClr val="000000"/>
              </a:solidFill>
              <a:effectLst/>
              <a:latin typeface="Adobe Garamond Pro"/>
              <a:ea typeface="Calibri" panose="020F0502020204030204" pitchFamily="34" charset="0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14055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55"/>
            <a:ext cx="7086600" cy="134425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Cadre </a:t>
            </a:r>
            <a:r>
              <a:rPr lang="en-US" sz="4800" b="1" dirty="0" err="1" smtClean="0">
                <a:solidFill>
                  <a:srgbClr val="00B0F0"/>
                </a:solidFill>
              </a:rPr>
              <a:t>d’Action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br>
              <a:rPr lang="en-US" sz="4800" b="1" dirty="0" smtClean="0">
                <a:solidFill>
                  <a:srgbClr val="00B0F0"/>
                </a:solidFill>
              </a:rPr>
            </a:br>
            <a:r>
              <a:rPr lang="en-GB" sz="4800" b="1" dirty="0" smtClean="0">
                <a:solidFill>
                  <a:srgbClr val="00B0F0"/>
                </a:solidFill>
              </a:rPr>
              <a:t>É</a:t>
            </a:r>
            <a:r>
              <a:rPr lang="en-US" sz="4800" b="1" dirty="0" err="1" smtClean="0">
                <a:solidFill>
                  <a:srgbClr val="00B0F0"/>
                </a:solidFill>
              </a:rPr>
              <a:t>ducation</a:t>
            </a:r>
            <a:r>
              <a:rPr lang="en-US" sz="4800" b="1" dirty="0" smtClean="0">
                <a:solidFill>
                  <a:srgbClr val="00B0F0"/>
                </a:solidFill>
              </a:rPr>
              <a:t> 2030 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pic>
        <p:nvPicPr>
          <p:cNvPr id="11" name="Picture 10" descr="FFA_Complet_Web-ENG.pdf - Mozilla Firefox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0" b="100000" l="24769" r="73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94971"/>
            <a:ext cx="5479504" cy="50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Objectif</a:t>
            </a:r>
            <a:r>
              <a:rPr lang="en-US" sz="4800" b="1" dirty="0" err="1">
                <a:solidFill>
                  <a:srgbClr val="00B0F0"/>
                </a:solidFill>
                <a:ea typeface="+mn-ea"/>
                <a:cs typeface="+mn-cs"/>
              </a:rPr>
              <a:t>s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8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8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4000" dirty="0" smtClean="0"/>
              <a:t>Offrir </a:t>
            </a:r>
            <a:r>
              <a:rPr lang="fr-FR" sz="4000" dirty="0"/>
              <a:t>des </a:t>
            </a:r>
            <a:r>
              <a:rPr lang="fr-FR" sz="4000" dirty="0" smtClean="0"/>
              <a:t>orientations sur </a:t>
            </a:r>
            <a:r>
              <a:rPr lang="fr-FR" sz="4000" dirty="0"/>
              <a:t>la mise en Œuvre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  </a:t>
            </a:r>
            <a:endParaRPr lang="en-GB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4000" dirty="0" smtClean="0"/>
              <a:t>Décrire </a:t>
            </a:r>
            <a:r>
              <a:rPr lang="fr-FR" sz="4000" dirty="0"/>
              <a:t>des modalités 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4000" dirty="0"/>
              <a:t>   soutien de l’action à mener au niveau</a:t>
            </a:r>
            <a:endParaRPr lang="en-GB" sz="4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4000" dirty="0"/>
              <a:t>   des pays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a typeface="+mn-ea"/>
                <a:cs typeface="+mn-cs"/>
              </a:rPr>
              <a:t>Principes</a:t>
            </a:r>
            <a:r>
              <a:rPr lang="en-US" sz="5400" b="1" dirty="0" smtClean="0">
                <a:solidFill>
                  <a:srgbClr val="00B0F0"/>
                </a:solidFill>
                <a:ea typeface="+mn-ea"/>
                <a:cs typeface="+mn-cs"/>
              </a:rPr>
              <a:t>  </a:t>
            </a:r>
            <a:endParaRPr lang="en-US" sz="54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2132856"/>
            <a:ext cx="8208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dirty="0" smtClean="0"/>
              <a:t>Education </a:t>
            </a:r>
            <a:r>
              <a:rPr lang="en-GB" sz="3600" dirty="0"/>
              <a:t>= droit </a:t>
            </a:r>
            <a:r>
              <a:rPr lang="en-GB" sz="3600" dirty="0" err="1"/>
              <a:t>humain</a:t>
            </a:r>
            <a:r>
              <a:rPr lang="en-GB" sz="3600" dirty="0"/>
              <a:t> </a:t>
            </a:r>
            <a:r>
              <a:rPr lang="en-GB" sz="3600" dirty="0" err="1"/>
              <a:t>fondamental</a:t>
            </a:r>
            <a:r>
              <a:rPr lang="en-GB" sz="3600" dirty="0"/>
              <a:t> qui </a:t>
            </a:r>
            <a:r>
              <a:rPr lang="en-GB" sz="3600" dirty="0" err="1"/>
              <a:t>ouvre</a:t>
            </a:r>
            <a:r>
              <a:rPr lang="en-GB" sz="3600" dirty="0"/>
              <a:t> la </a:t>
            </a:r>
            <a:r>
              <a:rPr lang="en-GB" sz="3600" dirty="0" err="1"/>
              <a:t>voie</a:t>
            </a:r>
            <a:r>
              <a:rPr lang="en-GB" sz="3600" dirty="0"/>
              <a:t> à </a:t>
            </a:r>
            <a:r>
              <a:rPr lang="en-GB" sz="3600" dirty="0" err="1" smtClean="0"/>
              <a:t>l’exercice</a:t>
            </a:r>
            <a:r>
              <a:rPr lang="en-GB" sz="3600" dirty="0" smtClean="0"/>
              <a:t> </a:t>
            </a:r>
            <a:r>
              <a:rPr lang="en-GB" sz="3600" dirty="0" err="1"/>
              <a:t>d’autres</a:t>
            </a:r>
            <a:r>
              <a:rPr lang="en-GB" sz="3600" dirty="0"/>
              <a:t> droits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1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dirty="0"/>
              <a:t>Education = </a:t>
            </a:r>
            <a:r>
              <a:rPr lang="en-GB" sz="3600" dirty="0" err="1"/>
              <a:t>bien</a:t>
            </a:r>
            <a:r>
              <a:rPr lang="en-GB" sz="3600" dirty="0"/>
              <a:t> </a:t>
            </a:r>
            <a:r>
              <a:rPr lang="en-GB" sz="3600" dirty="0" smtClean="0"/>
              <a:t>public</a:t>
            </a:r>
          </a:p>
          <a:p>
            <a:endParaRPr lang="en-GB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dirty="0" err="1"/>
              <a:t>Égalité</a:t>
            </a:r>
            <a:r>
              <a:rPr lang="en-GB" sz="3600" dirty="0"/>
              <a:t> des genres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4400" b="1" i="1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9020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39555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Approches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a typeface="+mn-ea"/>
                <a:cs typeface="+mn-cs"/>
              </a:rPr>
              <a:t>stratégiques</a:t>
            </a:r>
            <a:r>
              <a:rPr lang="en-US" sz="4800" b="1" dirty="0">
                <a:solidFill>
                  <a:srgbClr val="00B0F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/>
              <a:t>Renforcer </a:t>
            </a:r>
            <a:r>
              <a:rPr lang="fr-FR" sz="2800" b="1" dirty="0"/>
              <a:t>les politiques, les plans, la législation et les </a:t>
            </a:r>
            <a:r>
              <a:rPr lang="fr-FR" sz="2800" b="1" dirty="0" smtClean="0"/>
              <a:t>systèmes</a:t>
            </a:r>
          </a:p>
          <a:p>
            <a:endParaRPr lang="en-GB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/>
              <a:t>Mettre </a:t>
            </a:r>
            <a:r>
              <a:rPr lang="fr-FR" sz="2800" b="1" dirty="0"/>
              <a:t>l’accent sur </a:t>
            </a:r>
            <a:r>
              <a:rPr lang="fr-FR" sz="2800" b="1" dirty="0" smtClean="0"/>
              <a:t>l’équité</a:t>
            </a:r>
            <a:r>
              <a:rPr lang="fr-FR" sz="2800" b="1" dirty="0"/>
              <a:t>, l’inclusion et </a:t>
            </a:r>
            <a:r>
              <a:rPr lang="fr-FR" sz="2800" b="1" dirty="0" smtClean="0"/>
              <a:t>l’égalité </a:t>
            </a:r>
            <a:r>
              <a:rPr lang="fr-FR" sz="2800" b="1" dirty="0"/>
              <a:t>des </a:t>
            </a:r>
            <a:r>
              <a:rPr lang="fr-FR" sz="2800" b="1" dirty="0" smtClean="0"/>
              <a:t>genres</a:t>
            </a:r>
          </a:p>
          <a:p>
            <a:endParaRPr lang="en-GB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/>
              <a:t>Mettre l’accent sur </a:t>
            </a:r>
            <a:r>
              <a:rPr lang="fr-FR" sz="2800" b="1" dirty="0" smtClean="0"/>
              <a:t>la qualité et l’apprentissage</a:t>
            </a:r>
          </a:p>
          <a:p>
            <a:endParaRPr lang="en-GB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/>
              <a:t>Favoriser l’apprentissage tout au long de la </a:t>
            </a:r>
            <a:r>
              <a:rPr lang="fr-FR" sz="2800" b="1" dirty="0" smtClean="0"/>
              <a:t>vie</a:t>
            </a:r>
          </a:p>
          <a:p>
            <a:endParaRPr lang="fr-FR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/>
              <a:t>Aborder </a:t>
            </a:r>
            <a:r>
              <a:rPr lang="fr-FR" sz="2800" b="1" dirty="0" smtClean="0"/>
              <a:t>l’éducation </a:t>
            </a:r>
            <a:r>
              <a:rPr lang="fr-FR" sz="2800" b="1" dirty="0"/>
              <a:t>en situation </a:t>
            </a:r>
            <a:r>
              <a:rPr lang="fr-FR" sz="2800" b="1" dirty="0" smtClean="0"/>
              <a:t>d’urgence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62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pPr marL="285750" indent="-285750"/>
            <a: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4000" b="1" dirty="0" smtClean="0">
                <a:solidFill>
                  <a:srgbClr val="00B0F0"/>
                </a:solidFill>
                <a:ea typeface="+mn-ea"/>
                <a:cs typeface="+mn-cs"/>
              </a:rPr>
              <a:t>Accent sur </a:t>
            </a:r>
            <a:r>
              <a:rPr lang="en-GB" sz="4000" b="1" dirty="0" err="1">
                <a:solidFill>
                  <a:srgbClr val="00B0F0"/>
                </a:solidFill>
                <a:ea typeface="+mn-ea"/>
                <a:cs typeface="+mn-cs"/>
              </a:rPr>
              <a:t>équité</a:t>
            </a:r>
            <a:r>
              <a:rPr lang="en-GB" sz="4000" b="1" dirty="0">
                <a:solidFill>
                  <a:srgbClr val="00B0F0"/>
                </a:solidFill>
                <a:ea typeface="+mn-ea"/>
                <a:cs typeface="+mn-cs"/>
              </a:rPr>
              <a:t>, inclusion et </a:t>
            </a:r>
            <a:br>
              <a:rPr lang="en-GB" sz="4000" b="1" dirty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4000" b="1" dirty="0" err="1">
                <a:solidFill>
                  <a:srgbClr val="00B0F0"/>
                </a:solidFill>
                <a:ea typeface="+mn-ea"/>
                <a:cs typeface="+mn-cs"/>
              </a:rPr>
              <a:t>égalité</a:t>
            </a:r>
            <a:r>
              <a:rPr lang="en-GB" sz="4000" b="1" dirty="0">
                <a:solidFill>
                  <a:srgbClr val="00B0F0"/>
                </a:solidFill>
                <a:ea typeface="+mn-ea"/>
                <a:cs typeface="+mn-cs"/>
              </a:rPr>
              <a:t> des genres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US" sz="4800" b="1" dirty="0">
                <a:solidFill>
                  <a:srgbClr val="C00000"/>
                </a:solidFill>
              </a:rPr>
              <a:t/>
            </a:r>
            <a:br>
              <a:rPr lang="en-US" sz="4800" b="1" dirty="0">
                <a:solidFill>
                  <a:srgbClr val="C00000"/>
                </a:solidFill>
              </a:rPr>
            </a:b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254" y="1492187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</a:t>
            </a:r>
            <a:r>
              <a:rPr lang="fr-FR" sz="2000" b="1" dirty="0" smtClean="0"/>
              <a:t> Cible 4.5 </a:t>
            </a:r>
            <a:r>
              <a:rPr lang="fr-FR" sz="2000" dirty="0" smtClean="0"/>
              <a:t>a pour objectif d’éliminer </a:t>
            </a:r>
            <a:r>
              <a:rPr lang="fr-FR" sz="2000" dirty="0"/>
              <a:t>les inégalités entre les sexes dans le domaine de </a:t>
            </a:r>
            <a:r>
              <a:rPr lang="fr-FR" sz="2000" dirty="0" smtClean="0"/>
              <a:t>l’éducation </a:t>
            </a:r>
            <a:r>
              <a:rPr lang="fr-FR" sz="2000" dirty="0"/>
              <a:t>et d’</a:t>
            </a:r>
            <a:r>
              <a:rPr lang="fr-FR" sz="2000" dirty="0" smtClean="0"/>
              <a:t>assurer l’égalité </a:t>
            </a:r>
            <a:r>
              <a:rPr lang="fr-FR" sz="2000" dirty="0"/>
              <a:t>d’accès </a:t>
            </a:r>
            <a:r>
              <a:rPr lang="fr-FR" sz="2000" dirty="0" smtClean="0"/>
              <a:t>pour les groupes vulnérables</a:t>
            </a:r>
          </a:p>
          <a:p>
            <a:endParaRPr lang="fr-FR" sz="2000" dirty="0" smtClean="0"/>
          </a:p>
          <a:p>
            <a:r>
              <a:rPr lang="fr-FR" sz="2000" dirty="0" smtClean="0"/>
              <a:t>Exemples de stratégies: 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</a:t>
            </a:r>
            <a:r>
              <a:rPr lang="fr-FR" sz="2000" dirty="0" smtClean="0"/>
              <a:t>olitiques </a:t>
            </a:r>
            <a:r>
              <a:rPr lang="fr-FR" sz="2000" dirty="0"/>
              <a:t>et </a:t>
            </a:r>
            <a:r>
              <a:rPr lang="fr-FR" sz="2000" dirty="0" smtClean="0"/>
              <a:t>plans </a:t>
            </a:r>
            <a:r>
              <a:rPr lang="fr-FR" sz="2000" dirty="0"/>
              <a:t>intersectoriels </a:t>
            </a:r>
            <a:r>
              <a:rPr lang="fr-FR" sz="2000" dirty="0" smtClean="0"/>
              <a:t>afin d’éliminer </a:t>
            </a:r>
            <a:r>
              <a:rPr lang="fr-FR" sz="2000" dirty="0"/>
              <a:t>les </a:t>
            </a:r>
            <a:r>
              <a:rPr lang="fr-FR" sz="2000" dirty="0" smtClean="0"/>
              <a:t>obstacles </a:t>
            </a:r>
            <a:r>
              <a:rPr lang="en-GB" sz="2000" dirty="0" err="1" smtClean="0"/>
              <a:t>sociaux</a:t>
            </a:r>
            <a:r>
              <a:rPr lang="en-GB" sz="2000" dirty="0"/>
              <a:t>, </a:t>
            </a:r>
            <a:r>
              <a:rPr lang="en-GB" sz="2000" dirty="0" err="1"/>
              <a:t>culturels</a:t>
            </a:r>
            <a:r>
              <a:rPr lang="en-GB" sz="2000" dirty="0"/>
              <a:t> et </a:t>
            </a:r>
            <a:r>
              <a:rPr lang="en-GB" sz="2000" dirty="0" err="1" smtClean="0"/>
              <a:t>économiques</a:t>
            </a:r>
            <a:r>
              <a:rPr lang="en-GB" sz="2000" dirty="0" smtClean="0"/>
              <a:t>;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</a:t>
            </a:r>
            <a:r>
              <a:rPr lang="en-GB" sz="2000" dirty="0" smtClean="0"/>
              <a:t>odifier </a:t>
            </a:r>
            <a:r>
              <a:rPr lang="fr-FR" sz="2000" dirty="0" smtClean="0"/>
              <a:t>les </a:t>
            </a:r>
            <a:r>
              <a:rPr lang="fr-FR" sz="2000" dirty="0"/>
              <a:t>stratégies de financement de </a:t>
            </a:r>
            <a:r>
              <a:rPr lang="fr-FR" sz="2000" dirty="0" smtClean="0"/>
              <a:t>l’éducation </a:t>
            </a:r>
            <a:r>
              <a:rPr lang="fr-FR" sz="2000" dirty="0"/>
              <a:t>afin de prendre </a:t>
            </a:r>
            <a:r>
              <a:rPr lang="fr-FR" sz="2000" dirty="0" smtClean="0"/>
              <a:t>en compte </a:t>
            </a:r>
            <a:r>
              <a:rPr lang="fr-FR" sz="2000" dirty="0"/>
              <a:t>la situation des groupes </a:t>
            </a:r>
            <a:r>
              <a:rPr lang="fr-FR" sz="2000" dirty="0" smtClean="0"/>
              <a:t>exclus;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Les systèmes </a:t>
            </a:r>
            <a:r>
              <a:rPr lang="fr-FR" sz="2000" dirty="0"/>
              <a:t>éducatifs doivent agir </a:t>
            </a:r>
            <a:r>
              <a:rPr lang="fr-FR" sz="2000" dirty="0" smtClean="0"/>
              <a:t>afin</a:t>
            </a:r>
            <a:r>
              <a:rPr lang="fr-FR" sz="2000" dirty="0"/>
              <a:t> </a:t>
            </a:r>
            <a:r>
              <a:rPr lang="fr-FR" sz="2000" dirty="0" smtClean="0"/>
              <a:t>d’éliminer </a:t>
            </a:r>
            <a:r>
              <a:rPr lang="fr-FR" sz="2000" dirty="0"/>
              <a:t>les préjugés sexistes et les </a:t>
            </a:r>
            <a:r>
              <a:rPr lang="fr-FR" sz="2000" dirty="0" smtClean="0"/>
              <a:t>discriminations</a:t>
            </a:r>
            <a:r>
              <a:rPr lang="fr-FR" sz="2000" dirty="0"/>
              <a:t> </a:t>
            </a:r>
            <a:r>
              <a:rPr lang="fr-FR" sz="2000" dirty="0" smtClean="0"/>
              <a:t>de toutes sortes;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Mise </a:t>
            </a:r>
            <a:r>
              <a:rPr lang="fr-FR" sz="2000" dirty="0"/>
              <a:t>en place des politiques, une planification et des environnements sensibles au </a:t>
            </a:r>
            <a:r>
              <a:rPr lang="fr-FR" sz="2000" dirty="0" smtClean="0"/>
              <a:t>genre;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ssurer </a:t>
            </a:r>
            <a:r>
              <a:rPr lang="en-GB" sz="2000" dirty="0"/>
              <a:t>la </a:t>
            </a:r>
            <a:r>
              <a:rPr lang="en-GB" sz="2000" dirty="0" err="1" smtClean="0"/>
              <a:t>sécurité</a:t>
            </a:r>
            <a:r>
              <a:rPr lang="en-GB" sz="2000" dirty="0"/>
              <a:t> </a:t>
            </a:r>
            <a:r>
              <a:rPr lang="fr-FR" sz="2000" dirty="0" smtClean="0"/>
              <a:t>individuelle </a:t>
            </a:r>
            <a:r>
              <a:rPr lang="fr-FR" sz="2000" dirty="0"/>
              <a:t>des filles et des femmes dans les établissements </a:t>
            </a:r>
            <a:r>
              <a:rPr lang="fr-FR" sz="2000" dirty="0" smtClean="0"/>
              <a:t>scolaires.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055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-13411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solidFill>
                  <a:srgbClr val="00B0F0"/>
                </a:solidFill>
              </a:rPr>
              <a:t>Cibles</a:t>
            </a:r>
            <a:r>
              <a:rPr lang="en-US" sz="5400" b="1" dirty="0" smtClean="0">
                <a:solidFill>
                  <a:srgbClr val="00B0F0"/>
                </a:solidFill>
              </a:rPr>
              <a:t>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B0F0"/>
                </a:solidFill>
              </a:rPr>
              <a:t>e</a:t>
            </a:r>
            <a:r>
              <a:rPr lang="en-US" sz="5400" b="1" dirty="0" smtClean="0">
                <a:solidFill>
                  <a:srgbClr val="00B0F0"/>
                </a:solidFill>
              </a:rPr>
              <a:t>t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5400" b="1" dirty="0" err="1">
                <a:solidFill>
                  <a:srgbClr val="00B0F0"/>
                </a:solidFill>
              </a:rPr>
              <a:t>Stratégies</a:t>
            </a:r>
            <a:r>
              <a:rPr lang="en-GB" sz="5400" b="1" dirty="0">
                <a:solidFill>
                  <a:srgbClr val="00B0F0"/>
                </a:solidFill>
              </a:rPr>
              <a:t> </a:t>
            </a:r>
            <a:r>
              <a:rPr lang="en-GB" sz="5400" b="1" dirty="0" smtClean="0">
                <a:solidFill>
                  <a:srgbClr val="00B0F0"/>
                </a:solidFill>
              </a:rPr>
              <a:t>indicatives</a:t>
            </a: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473" y="-31812"/>
            <a:ext cx="914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6858000" cy="101543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B0F0"/>
                </a:solidFill>
                <a:ea typeface="+mn-ea"/>
                <a:cs typeface="+mn-cs"/>
              </a:rPr>
              <a:t>É</a:t>
            </a:r>
            <a:r>
              <a:rPr lang="en-US" sz="5400" b="1" dirty="0" err="1" smtClean="0">
                <a:solidFill>
                  <a:srgbClr val="00B0F0"/>
                </a:solidFill>
                <a:ea typeface="+mn-ea"/>
                <a:cs typeface="+mn-cs"/>
              </a:rPr>
              <a:t>ducation</a:t>
            </a:r>
            <a:r>
              <a:rPr lang="en-US" sz="5400" b="1" dirty="0" smtClean="0">
                <a:solidFill>
                  <a:srgbClr val="00B0F0"/>
                </a:solidFill>
                <a:ea typeface="+mn-ea"/>
                <a:cs typeface="+mn-cs"/>
              </a:rPr>
              <a:t> 2030</a:t>
            </a:r>
            <a:endParaRPr lang="en-US" sz="54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908"/>
            <a:ext cx="8363272" cy="53200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34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4800" dirty="0" smtClean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b="1" dirty="0" err="1" smtClean="0">
                <a:solidFill>
                  <a:srgbClr val="C00000"/>
                </a:solidFill>
              </a:rPr>
              <a:t>Processus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&amp;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800" b="1" dirty="0" err="1">
                <a:solidFill>
                  <a:srgbClr val="C00000"/>
                </a:solidFill>
              </a:rPr>
              <a:t>Eléments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err="1">
                <a:solidFill>
                  <a:srgbClr val="C00000"/>
                </a:solidFill>
              </a:rPr>
              <a:t>clés</a:t>
            </a:r>
            <a:endParaRPr lang="en-US" sz="48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GB" sz="6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b="42234"/>
          <a:stretch/>
        </p:blipFill>
        <p:spPr bwMode="auto">
          <a:xfrm>
            <a:off x="27275" y="172947"/>
            <a:ext cx="1506628" cy="12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Cibles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et </a:t>
            </a:r>
            <a:r>
              <a:rPr lang="en-GB" sz="4800" b="1" dirty="0" err="1" smtClean="0">
                <a:solidFill>
                  <a:srgbClr val="00B0F0"/>
                </a:solidFill>
              </a:rPr>
              <a:t>Stratégies</a:t>
            </a:r>
            <a:r>
              <a:rPr lang="en-GB" sz="4800" b="1" dirty="0" smtClean="0">
                <a:solidFill>
                  <a:srgbClr val="00B0F0"/>
                </a:solidFill>
              </a:rPr>
              <a:t> </a:t>
            </a:r>
            <a:r>
              <a:rPr lang="en-GB" sz="4800" b="1" dirty="0">
                <a:solidFill>
                  <a:srgbClr val="00B0F0"/>
                </a:solidFill>
              </a:rPr>
              <a:t>indicatives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515047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Apport</a:t>
            </a:r>
            <a:r>
              <a:rPr lang="en-GB" sz="2800" b="1" dirty="0" smtClean="0"/>
              <a:t> </a:t>
            </a:r>
            <a:r>
              <a:rPr lang="en-GB" sz="2800" b="1" dirty="0" err="1"/>
              <a:t>l</a:t>
            </a:r>
            <a:r>
              <a:rPr lang="en-GB" sz="2800" b="1" dirty="0" err="1" smtClean="0"/>
              <a:t>ogique</a:t>
            </a:r>
            <a:r>
              <a:rPr lang="en-GB" sz="2800" b="1" dirty="0" smtClean="0"/>
              <a:t> </a:t>
            </a:r>
            <a:r>
              <a:rPr lang="en-GB" sz="2800" dirty="0"/>
              <a:t>et  </a:t>
            </a:r>
            <a:r>
              <a:rPr lang="en-GB" sz="2800" b="1" dirty="0" err="1"/>
              <a:t>compréhension</a:t>
            </a:r>
            <a:r>
              <a:rPr lang="en-GB" sz="2800" b="1" dirty="0"/>
              <a:t> commune des </a:t>
            </a:r>
            <a:r>
              <a:rPr lang="en-GB" sz="2800" b="1" dirty="0" err="1"/>
              <a:t>cibles</a:t>
            </a:r>
            <a:endParaRPr lang="en-GB" sz="2800" b="1" dirty="0"/>
          </a:p>
          <a:p>
            <a:endParaRPr lang="en-GB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/>
              <a:t>S</a:t>
            </a:r>
            <a:r>
              <a:rPr lang="en-GB" sz="2800" b="1" dirty="0" err="1"/>
              <a:t>tratégies</a:t>
            </a:r>
            <a:r>
              <a:rPr lang="en-GB" sz="2800" b="1" dirty="0"/>
              <a:t> indicatives </a:t>
            </a:r>
            <a:r>
              <a:rPr lang="en-GB" sz="2800" dirty="0"/>
              <a:t>pour </a:t>
            </a:r>
            <a:r>
              <a:rPr lang="en-GB" sz="2800" dirty="0" err="1"/>
              <a:t>chaque</a:t>
            </a:r>
            <a:r>
              <a:rPr lang="en-GB" sz="2800" dirty="0"/>
              <a:t> </a:t>
            </a:r>
            <a:r>
              <a:rPr lang="en-GB" sz="2800" dirty="0" err="1" smtClean="0"/>
              <a:t>cible</a:t>
            </a:r>
            <a:r>
              <a:rPr lang="en-GB" sz="2800" dirty="0" smtClean="0"/>
              <a:t> </a:t>
            </a:r>
            <a:r>
              <a:rPr lang="en-GB" sz="2800" dirty="0" err="1"/>
              <a:t>prenant</a:t>
            </a:r>
            <a:r>
              <a:rPr lang="en-GB" sz="2800" dirty="0"/>
              <a:t> en </a:t>
            </a:r>
            <a:r>
              <a:rPr lang="en-GB" sz="2800" dirty="0" err="1"/>
              <a:t>compte</a:t>
            </a:r>
            <a:r>
              <a:rPr lang="en-GB" sz="2800" dirty="0"/>
              <a:t> les dimensions </a:t>
            </a:r>
            <a:r>
              <a:rPr lang="en-GB" sz="2800" dirty="0" err="1"/>
              <a:t>clés</a:t>
            </a:r>
            <a:r>
              <a:rPr lang="en-GB" sz="2800" dirty="0"/>
              <a:t> </a:t>
            </a:r>
            <a:r>
              <a:rPr lang="en-GB" sz="2800" dirty="0" smtClean="0"/>
              <a:t>:</a:t>
            </a:r>
            <a:endParaRPr lang="en-GB" sz="2800" dirty="0"/>
          </a:p>
          <a:p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Des </a:t>
            </a:r>
            <a:r>
              <a:rPr lang="en-GB" sz="2800" dirty="0" err="1"/>
              <a:t>p</a:t>
            </a:r>
            <a:r>
              <a:rPr lang="en-GB" sz="2800" dirty="0" err="1" smtClean="0"/>
              <a:t>olitiques</a:t>
            </a:r>
            <a:r>
              <a:rPr lang="en-GB" sz="2800" dirty="0" smtClean="0"/>
              <a:t> et de la </a:t>
            </a:r>
            <a:r>
              <a:rPr lang="en-GB" sz="2800" dirty="0" err="1" smtClean="0"/>
              <a:t>planification</a:t>
            </a: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De </a:t>
            </a:r>
            <a:r>
              <a:rPr lang="en-GB" sz="2800" dirty="0" err="1" smtClean="0"/>
              <a:t>l’équité</a:t>
            </a:r>
            <a:r>
              <a:rPr lang="en-GB" sz="2800" dirty="0" smtClean="0"/>
              <a:t> </a:t>
            </a:r>
            <a:r>
              <a:rPr lang="en-GB" sz="2800" dirty="0"/>
              <a:t>et </a:t>
            </a:r>
            <a:r>
              <a:rPr lang="en-GB" sz="2800" dirty="0" err="1" smtClean="0"/>
              <a:t>l’inclusion</a:t>
            </a:r>
            <a:endParaRPr lang="en-GB" sz="28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De la </a:t>
            </a:r>
            <a:r>
              <a:rPr lang="en-GB" sz="2800" dirty="0" err="1" smtClean="0"/>
              <a:t>qualité</a:t>
            </a:r>
            <a:r>
              <a:rPr lang="en-GB" sz="2800" dirty="0"/>
              <a:t> </a:t>
            </a:r>
            <a:r>
              <a:rPr lang="en-GB" sz="2800" dirty="0" smtClean="0"/>
              <a:t>et </a:t>
            </a:r>
            <a:r>
              <a:rPr lang="en-GB" sz="2800" dirty="0" err="1" smtClean="0"/>
              <a:t>l’apprentissage</a:t>
            </a:r>
            <a:r>
              <a:rPr lang="en-GB" sz="2800" dirty="0" smtClean="0"/>
              <a:t> </a:t>
            </a:r>
            <a:r>
              <a:rPr lang="en-GB" sz="2800" dirty="0"/>
              <a:t>tout au long de la </a:t>
            </a:r>
            <a:r>
              <a:rPr lang="en-GB" sz="2800" dirty="0" smtClean="0"/>
              <a:t>vie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Du </a:t>
            </a:r>
            <a:r>
              <a:rPr lang="en-GB" sz="2800" dirty="0" err="1" smtClean="0"/>
              <a:t>suivi</a:t>
            </a:r>
            <a:r>
              <a:rPr lang="en-GB" sz="2800" dirty="0" smtClean="0"/>
              <a:t> et du </a:t>
            </a:r>
            <a:r>
              <a:rPr lang="en-GB" sz="2800" dirty="0"/>
              <a:t>m</a:t>
            </a:r>
            <a:r>
              <a:rPr lang="en-GB" sz="2800" dirty="0" smtClean="0"/>
              <a:t>onitoring</a:t>
            </a:r>
            <a:endParaRPr lang="en-GB" sz="28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4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Indicateurs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40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700808"/>
            <a:ext cx="8208912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200" dirty="0" smtClean="0"/>
              <a:t>Proposition de </a:t>
            </a:r>
            <a:r>
              <a:rPr lang="en-GB" sz="3200" b="1" dirty="0" err="1"/>
              <a:t>quatre</a:t>
            </a:r>
            <a:r>
              <a:rPr lang="en-GB" sz="3200" b="1" dirty="0"/>
              <a:t> </a:t>
            </a:r>
            <a:r>
              <a:rPr lang="en-GB" sz="3200" b="1" dirty="0" err="1"/>
              <a:t>niveaux</a:t>
            </a:r>
            <a:r>
              <a:rPr lang="en-GB" sz="3200" b="1" dirty="0"/>
              <a:t> </a:t>
            </a:r>
            <a:r>
              <a:rPr lang="en-GB" sz="3200" b="1" dirty="0" err="1" smtClean="0"/>
              <a:t>d’indicateurs</a:t>
            </a:r>
            <a:r>
              <a:rPr lang="en-GB" sz="3200" dirty="0" smtClean="0"/>
              <a:t>: </a:t>
            </a:r>
            <a:r>
              <a:rPr lang="en-GB" sz="3200" dirty="0" err="1"/>
              <a:t>mondiaux</a:t>
            </a:r>
            <a:r>
              <a:rPr lang="en-GB" sz="3200" dirty="0"/>
              <a:t>, </a:t>
            </a:r>
            <a:r>
              <a:rPr lang="en-GB" sz="3200" dirty="0" err="1"/>
              <a:t>thématiques</a:t>
            </a:r>
            <a:r>
              <a:rPr lang="en-GB" sz="3200" dirty="0"/>
              <a:t>, </a:t>
            </a:r>
            <a:r>
              <a:rPr lang="en-GB" sz="3200" dirty="0" err="1"/>
              <a:t>regionaux</a:t>
            </a:r>
            <a:r>
              <a:rPr lang="en-GB" sz="3200" dirty="0"/>
              <a:t> et </a:t>
            </a:r>
            <a:r>
              <a:rPr lang="en-GB" sz="3200" dirty="0" err="1"/>
              <a:t>nationaux</a:t>
            </a:r>
            <a:endParaRPr lang="en-GB" sz="3200" dirty="0"/>
          </a:p>
          <a:p>
            <a:endParaRPr lang="en-GB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200" dirty="0" smtClean="0"/>
              <a:t>Proposition d’un </a:t>
            </a:r>
            <a:r>
              <a:rPr lang="fr-FR" sz="3200" dirty="0"/>
              <a:t>ensemble </a:t>
            </a:r>
            <a:r>
              <a:rPr lang="fr-FR" sz="3200" dirty="0" smtClean="0"/>
              <a:t>de  43 </a:t>
            </a:r>
            <a:r>
              <a:rPr lang="fr-FR" sz="3200" b="1" dirty="0" smtClean="0"/>
              <a:t>indicateurs </a:t>
            </a:r>
            <a:r>
              <a:rPr lang="en-GB" sz="3200" b="1" dirty="0" err="1" smtClean="0"/>
              <a:t>thématiques</a:t>
            </a:r>
            <a:endParaRPr lang="en-GB" sz="32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2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200" dirty="0" err="1" smtClean="0"/>
              <a:t>Ils</a:t>
            </a:r>
            <a:r>
              <a:rPr lang="en-GB" sz="3200" dirty="0" smtClean="0"/>
              <a:t> </a:t>
            </a:r>
            <a:r>
              <a:rPr lang="en-GB" sz="3200" dirty="0" err="1" smtClean="0"/>
              <a:t>peuvent</a:t>
            </a:r>
            <a:r>
              <a:rPr lang="en-GB" sz="3200" dirty="0" smtClean="0"/>
              <a:t> </a:t>
            </a:r>
            <a:r>
              <a:rPr lang="en-GB" sz="3200" dirty="0" err="1" smtClean="0"/>
              <a:t>être</a:t>
            </a:r>
            <a:r>
              <a:rPr lang="en-GB" sz="3200" dirty="0" smtClean="0"/>
              <a:t> </a:t>
            </a:r>
            <a:r>
              <a:rPr lang="en-GB" sz="3200" dirty="0" err="1" smtClean="0"/>
              <a:t>utilis</a:t>
            </a:r>
            <a:r>
              <a:rPr lang="en-GB" sz="3200" dirty="0" err="1"/>
              <a:t>é</a:t>
            </a:r>
            <a:r>
              <a:rPr lang="en-GB" sz="3200" dirty="0" err="1" smtClean="0"/>
              <a:t>s</a:t>
            </a:r>
            <a:r>
              <a:rPr lang="en-GB" sz="3200" dirty="0" smtClean="0"/>
              <a:t> par les pays </a:t>
            </a:r>
            <a:r>
              <a:rPr lang="en-GB" sz="3200" dirty="0" err="1" smtClean="0"/>
              <a:t>selon</a:t>
            </a:r>
            <a:r>
              <a:rPr lang="en-GB" sz="3200" dirty="0" smtClean="0"/>
              <a:t> </a:t>
            </a:r>
            <a:r>
              <a:rPr lang="en-GB" sz="3200" dirty="0" err="1" smtClean="0"/>
              <a:t>leur</a:t>
            </a:r>
            <a:r>
              <a:rPr lang="en-GB" sz="3200" dirty="0" smtClean="0"/>
              <a:t> </a:t>
            </a:r>
            <a:r>
              <a:rPr lang="en-GB" sz="3200" b="1" dirty="0" smtClean="0"/>
              <a:t>pertinence</a:t>
            </a:r>
            <a:r>
              <a:rPr lang="en-GB" sz="3200" dirty="0" smtClean="0"/>
              <a:t> </a:t>
            </a:r>
            <a:r>
              <a:rPr lang="fr-FR" sz="3200" dirty="0" smtClean="0"/>
              <a:t>par </a:t>
            </a:r>
            <a:r>
              <a:rPr lang="fr-FR" sz="3200" dirty="0"/>
              <a:t>rapport au </a:t>
            </a:r>
            <a:r>
              <a:rPr lang="fr-FR" sz="3200" b="1" dirty="0"/>
              <a:t>contexte du </a:t>
            </a:r>
            <a:r>
              <a:rPr lang="fr-FR" sz="3200" b="1" dirty="0" smtClean="0"/>
              <a:t>pays</a:t>
            </a: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0177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55"/>
            <a:ext cx="7086600" cy="1392616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Gouvernance</a:t>
            </a:r>
            <a: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  <a:t> et </a:t>
            </a:r>
            <a:r>
              <a:rPr lang="en-GB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r</a:t>
            </a:r>
            <a:r>
              <a:rPr lang="en-GB" sz="4800" b="1" dirty="0" err="1">
                <a:solidFill>
                  <a:srgbClr val="00B0F0"/>
                </a:solidFill>
              </a:rPr>
              <a:t>é</a:t>
            </a:r>
            <a:r>
              <a:rPr lang="en-GB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sponsabilisation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593" y="154756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err="1" smtClean="0"/>
              <a:t>Souligner</a:t>
            </a:r>
            <a:r>
              <a:rPr lang="en-GB" sz="3200" dirty="0" smtClean="0"/>
              <a:t> les </a:t>
            </a:r>
            <a:r>
              <a:rPr lang="fr-FR" sz="3200" dirty="0" smtClean="0"/>
              <a:t>actions </a:t>
            </a:r>
            <a:r>
              <a:rPr lang="fr-FR" sz="3200" dirty="0"/>
              <a:t>conduites par les pays </a:t>
            </a:r>
            <a:r>
              <a:rPr lang="fr-FR" sz="3200" dirty="0" smtClean="0"/>
              <a:t>soutenu par un e</a:t>
            </a:r>
            <a:r>
              <a:rPr lang="en-GB" sz="3200" dirty="0" err="1" smtClean="0"/>
              <a:t>ffort</a:t>
            </a:r>
            <a:r>
              <a:rPr lang="en-GB" sz="3200" dirty="0" smtClean="0"/>
              <a:t> </a:t>
            </a:r>
            <a:r>
              <a:rPr lang="en-GB" sz="3200" dirty="0" err="1"/>
              <a:t>collectif</a:t>
            </a:r>
            <a:r>
              <a:rPr lang="en-GB" sz="3200" dirty="0"/>
              <a:t> </a:t>
            </a:r>
            <a:endParaRPr lang="en-GB" sz="3200" dirty="0" smtClean="0"/>
          </a:p>
          <a:p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err="1" smtClean="0"/>
              <a:t>Promouvoir</a:t>
            </a:r>
            <a:r>
              <a:rPr lang="en-GB" sz="3200" dirty="0" smtClean="0"/>
              <a:t> les </a:t>
            </a:r>
            <a:r>
              <a:rPr lang="en-GB" sz="3200" dirty="0" err="1" smtClean="0"/>
              <a:t>principes</a:t>
            </a:r>
            <a:r>
              <a:rPr lang="en-GB" sz="3200" dirty="0" smtClean="0"/>
              <a:t> </a:t>
            </a:r>
            <a:r>
              <a:rPr lang="en-GB" sz="3200" dirty="0" err="1" smtClean="0"/>
              <a:t>d’inclusion</a:t>
            </a:r>
            <a:r>
              <a:rPr lang="en-GB" sz="3200" dirty="0"/>
              <a:t>, droit à la participation,  </a:t>
            </a:r>
            <a:r>
              <a:rPr lang="en-GB" sz="3200" dirty="0" err="1"/>
              <a:t>transparence</a:t>
            </a:r>
            <a:r>
              <a:rPr lang="en-GB" sz="3200" dirty="0"/>
              <a:t> et </a:t>
            </a:r>
            <a:r>
              <a:rPr lang="en-GB" sz="3200" dirty="0" err="1" smtClean="0"/>
              <a:t>responsabilité</a:t>
            </a:r>
            <a:endParaRPr lang="en-GB" sz="3200" dirty="0" smtClean="0"/>
          </a:p>
          <a:p>
            <a:endParaRPr lang="en-GB" sz="2800" dirty="0"/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608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Partenariats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205" y="1772816"/>
            <a:ext cx="820891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/>
              <a:t>Forts et </a:t>
            </a:r>
            <a:r>
              <a:rPr lang="en-GB" sz="2400" b="1" dirty="0" err="1" smtClean="0"/>
              <a:t>diversifi</a:t>
            </a:r>
            <a:r>
              <a:rPr lang="fr-FR" sz="2400" b="1" dirty="0"/>
              <a:t>é</a:t>
            </a:r>
            <a:r>
              <a:rPr lang="en-GB" sz="2400" b="1" dirty="0" smtClean="0"/>
              <a:t>s</a:t>
            </a:r>
            <a:r>
              <a:rPr lang="en-GB" sz="2400" dirty="0" smtClean="0"/>
              <a:t>,</a:t>
            </a:r>
            <a:r>
              <a:rPr lang="en-GB" sz="2400" b="1" dirty="0" smtClean="0"/>
              <a:t> </a:t>
            </a:r>
            <a:r>
              <a:rPr lang="en-GB" sz="2400" dirty="0" err="1" smtClean="0"/>
              <a:t>incluant</a:t>
            </a:r>
            <a:r>
              <a:rPr lang="en-GB" sz="2400" dirty="0" smtClean="0"/>
              <a:t>: </a:t>
            </a:r>
            <a:r>
              <a:rPr lang="en-GB" sz="2400" dirty="0" err="1" smtClean="0"/>
              <a:t>gouvernements</a:t>
            </a:r>
            <a:r>
              <a:rPr lang="en-GB" sz="2400" dirty="0" smtClean="0"/>
              <a:t>, Education 2030 co-</a:t>
            </a:r>
            <a:r>
              <a:rPr lang="en-GB" sz="2400" dirty="0" err="1" smtClean="0"/>
              <a:t>organisatrices</a:t>
            </a:r>
            <a:r>
              <a:rPr lang="en-GB" sz="2400" dirty="0" smtClean="0"/>
              <a:t> (</a:t>
            </a:r>
            <a:r>
              <a:rPr lang="fr-FR" sz="2400" dirty="0" smtClean="0"/>
              <a:t>UNESCO</a:t>
            </a:r>
            <a:r>
              <a:rPr lang="fr-FR" sz="2400" dirty="0"/>
              <a:t>, PNUD, UNFPA, HCR, UNICEF, </a:t>
            </a:r>
            <a:r>
              <a:rPr lang="fr-FR" sz="2400" dirty="0" smtClean="0"/>
              <a:t>ONU-Femmes, Banque mondiale et l’OIT), organisations </a:t>
            </a:r>
            <a:r>
              <a:rPr lang="fr-FR" sz="2400" dirty="0" err="1" smtClean="0"/>
              <a:t>multilaterales</a:t>
            </a:r>
            <a:r>
              <a:rPr lang="fr-FR" sz="2400" dirty="0" smtClean="0"/>
              <a:t>, </a:t>
            </a:r>
            <a:r>
              <a:rPr lang="en-GB" sz="2400" dirty="0" err="1" smtClean="0"/>
              <a:t>enseignants</a:t>
            </a:r>
            <a:r>
              <a:rPr lang="en-GB" sz="2400" dirty="0" smtClean="0"/>
              <a:t> </a:t>
            </a:r>
            <a:r>
              <a:rPr lang="en-GB" sz="2400" dirty="0"/>
              <a:t>et </a:t>
            </a:r>
            <a:r>
              <a:rPr lang="en-GB" sz="2400" dirty="0" err="1" smtClean="0"/>
              <a:t>éducateurs</a:t>
            </a:r>
            <a:r>
              <a:rPr lang="en-GB" sz="2400" dirty="0" smtClean="0"/>
              <a:t>, organisations de le </a:t>
            </a:r>
            <a:r>
              <a:rPr lang="en-GB" sz="2400" dirty="0" err="1" smtClean="0"/>
              <a:t>jeunesse</a:t>
            </a:r>
            <a:r>
              <a:rPr lang="en-GB" sz="2400" dirty="0" smtClean="0"/>
              <a:t>, </a:t>
            </a:r>
            <a:r>
              <a:rPr lang="en-GB" sz="2400" dirty="0" err="1"/>
              <a:t>communauté</a:t>
            </a:r>
            <a:r>
              <a:rPr lang="en-GB" sz="2400" dirty="0"/>
              <a:t> de la </a:t>
            </a:r>
            <a:r>
              <a:rPr lang="en-GB" sz="2400" dirty="0" err="1" smtClean="0"/>
              <a:t>recherche</a:t>
            </a:r>
            <a:r>
              <a:rPr lang="en-GB" sz="2400" dirty="0" smtClean="0"/>
              <a:t>, </a:t>
            </a:r>
            <a:r>
              <a:rPr lang="fr-FR" sz="2400" dirty="0"/>
              <a:t>secteur privé, </a:t>
            </a:r>
            <a:r>
              <a:rPr lang="fr-FR" sz="2400" dirty="0" smtClean="0"/>
              <a:t>organisations </a:t>
            </a:r>
            <a:r>
              <a:rPr lang="fr-FR" sz="2400" dirty="0"/>
              <a:t>philanthropiques et </a:t>
            </a:r>
            <a:r>
              <a:rPr lang="fr-FR" sz="2400" dirty="0" smtClean="0"/>
              <a:t>fondations</a:t>
            </a:r>
            <a:endParaRPr lang="en-US" sz="2400" dirty="0" smtClean="0"/>
          </a:p>
          <a:p>
            <a:endParaRPr lang="en-GB" sz="24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1" dirty="0" err="1" smtClean="0"/>
              <a:t>Rôle</a:t>
            </a:r>
            <a:r>
              <a:rPr lang="en-GB" sz="2400" b="1" dirty="0" smtClean="0"/>
              <a:t> </a:t>
            </a:r>
            <a:r>
              <a:rPr lang="en-GB" sz="2400" b="1" dirty="0" err="1"/>
              <a:t>essentiel</a:t>
            </a:r>
            <a:r>
              <a:rPr lang="en-GB" sz="2400" b="1" dirty="0"/>
              <a:t> des </a:t>
            </a:r>
            <a:r>
              <a:rPr lang="fr-FR" sz="2400" b="1" dirty="0"/>
              <a:t>organisations de la société civile</a:t>
            </a:r>
            <a:r>
              <a:rPr lang="fr-FR" sz="2400" dirty="0"/>
              <a:t>: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fr-FR" sz="2400" dirty="0"/>
              <a:t>mobilisation sociale et sensibilisation du public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GB" sz="2400" dirty="0" err="1"/>
              <a:t>approches</a:t>
            </a:r>
            <a:r>
              <a:rPr lang="en-GB" sz="2400" dirty="0"/>
              <a:t> </a:t>
            </a:r>
            <a:r>
              <a:rPr lang="en-GB" sz="2400" dirty="0" err="1"/>
              <a:t>innovantes</a:t>
            </a:r>
            <a:r>
              <a:rPr lang="en-GB" sz="2400" dirty="0"/>
              <a:t> et </a:t>
            </a:r>
            <a:r>
              <a:rPr lang="en-GB" sz="2400" dirty="0" err="1"/>
              <a:t>complémentaires</a:t>
            </a:r>
            <a:endParaRPr lang="en-GB" sz="2400" dirty="0"/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GB" sz="2400" dirty="0" err="1"/>
              <a:t>suivi</a:t>
            </a:r>
            <a:r>
              <a:rPr lang="en-GB" sz="2400" dirty="0"/>
              <a:t> et </a:t>
            </a:r>
            <a:r>
              <a:rPr lang="en-GB" sz="2400" dirty="0" err="1"/>
              <a:t>transparence</a:t>
            </a: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059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Coordination et </a:t>
            </a:r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mise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en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GB" sz="4800" b="1" dirty="0" err="1">
                <a:solidFill>
                  <a:srgbClr val="00B0F0"/>
                </a:solidFill>
                <a:ea typeface="+mn-ea"/>
                <a:cs typeface="+mn-cs"/>
              </a:rPr>
              <a:t>œuvre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efficace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151" y="1550750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 smtClean="0"/>
              <a:t>Coordination </a:t>
            </a:r>
            <a:r>
              <a:rPr lang="en-US" sz="1600" b="1" dirty="0" err="1" smtClean="0"/>
              <a:t>nationale</a:t>
            </a:r>
            <a:r>
              <a:rPr lang="en-US" sz="1600" b="1" dirty="0" smtClean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Pilot</a:t>
            </a:r>
            <a:r>
              <a:rPr lang="fr-FR" sz="1600" dirty="0"/>
              <a:t>é</a:t>
            </a:r>
            <a:r>
              <a:rPr lang="fr-FR" sz="1600" dirty="0" smtClean="0"/>
              <a:t> par le ministère </a:t>
            </a:r>
            <a:r>
              <a:rPr lang="fr-FR" sz="1600" dirty="0"/>
              <a:t>de </a:t>
            </a:r>
            <a:r>
              <a:rPr lang="fr-FR" sz="1600" dirty="0" smtClean="0"/>
              <a:t>l’éducation</a:t>
            </a:r>
            <a:r>
              <a:rPr lang="fr-FR" sz="1600" dirty="0"/>
              <a:t>, elle </a:t>
            </a:r>
            <a:r>
              <a:rPr lang="fr-FR" sz="1600" dirty="0" smtClean="0"/>
              <a:t>exige que l’éducation </a:t>
            </a:r>
            <a:r>
              <a:rPr lang="fr-FR" sz="1600" dirty="0"/>
              <a:t>devienne l’affaire commune de chaque gouvernement dans son </a:t>
            </a:r>
            <a:r>
              <a:rPr lang="fr-FR" sz="1600" dirty="0" smtClean="0"/>
              <a:t>ensemble</a:t>
            </a:r>
          </a:p>
          <a:p>
            <a:pPr lvl="1"/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b="1" dirty="0" smtClean="0"/>
              <a:t>Coordination r</a:t>
            </a:r>
            <a:r>
              <a:rPr lang="fr-FR" sz="1600" b="1" dirty="0" smtClean="0"/>
              <a:t>é</a:t>
            </a:r>
            <a:r>
              <a:rPr lang="en-US" sz="1600" b="1" dirty="0" err="1" smtClean="0"/>
              <a:t>gionale</a:t>
            </a:r>
            <a:r>
              <a:rPr lang="en-US" sz="1600" b="1" dirty="0" smtClean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/>
              <a:t>S</a:t>
            </a:r>
            <a:r>
              <a:rPr lang="fr-FR" sz="1600" dirty="0" smtClean="0"/>
              <a:t>’appuyer </a:t>
            </a:r>
            <a:r>
              <a:rPr lang="fr-FR" sz="1600" dirty="0"/>
              <a:t>sur des partenariats, des </a:t>
            </a:r>
            <a:r>
              <a:rPr lang="fr-FR" sz="1600" dirty="0" smtClean="0"/>
              <a:t>cadres et </a:t>
            </a:r>
            <a:r>
              <a:rPr lang="fr-FR" sz="1600" dirty="0"/>
              <a:t>des mécanismes efficaces et efficients qui existent déjà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Créer des nouvelles modalit</a:t>
            </a:r>
            <a:r>
              <a:rPr lang="fr-FR" sz="1600" dirty="0"/>
              <a:t>é</a:t>
            </a:r>
            <a:r>
              <a:rPr lang="fr-FR" sz="1600" dirty="0" smtClean="0"/>
              <a:t>s comme nécessaire pour un agenda plus vaste</a:t>
            </a:r>
          </a:p>
          <a:p>
            <a:endParaRPr lang="en-GB" sz="16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600" b="1" dirty="0" smtClean="0"/>
              <a:t>Coordination </a:t>
            </a:r>
            <a:r>
              <a:rPr lang="en-GB" sz="1600" b="1" dirty="0" err="1" smtClean="0"/>
              <a:t>globale</a:t>
            </a:r>
            <a:r>
              <a:rPr lang="en-GB" sz="1600" b="1" dirty="0" smtClean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L’ UNESCO </a:t>
            </a:r>
            <a:r>
              <a:rPr lang="fr-FR" sz="1600" dirty="0" smtClean="0"/>
              <a:t>continuera à </a:t>
            </a:r>
            <a:r>
              <a:rPr lang="fr-FR" sz="1600" dirty="0"/>
              <a:t>jouer le rôle </a:t>
            </a:r>
            <a:r>
              <a:rPr lang="fr-FR" sz="1600" dirty="0" smtClean="0"/>
              <a:t>à </a:t>
            </a:r>
            <a:r>
              <a:rPr lang="fr-FR" sz="1600" dirty="0"/>
              <a:t>la fois chef de file et </a:t>
            </a:r>
            <a:r>
              <a:rPr lang="fr-FR" sz="1600" dirty="0" smtClean="0"/>
              <a:t>coordonnateur </a:t>
            </a:r>
            <a:r>
              <a:rPr lang="en-GB" sz="1600" dirty="0" err="1" smtClean="0"/>
              <a:t>d’Éducation</a:t>
            </a:r>
            <a:r>
              <a:rPr lang="en-GB" sz="1600" dirty="0" smtClean="0"/>
              <a:t> 2030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err="1" smtClean="0"/>
              <a:t>Mechanismes</a:t>
            </a:r>
            <a:r>
              <a:rPr lang="en-GB" sz="1600" dirty="0" smtClean="0"/>
              <a:t> </a:t>
            </a:r>
            <a:r>
              <a:rPr lang="en-GB" sz="1600" dirty="0" err="1" smtClean="0"/>
              <a:t>globales</a:t>
            </a:r>
            <a:r>
              <a:rPr lang="en-GB" sz="1600" dirty="0" smtClean="0"/>
              <a:t> de coordination: </a:t>
            </a:r>
            <a:r>
              <a:rPr lang="en-US" sz="1600" dirty="0" smtClean="0"/>
              <a:t>Education </a:t>
            </a:r>
            <a:r>
              <a:rPr lang="en-US" sz="1600" dirty="0"/>
              <a:t>2030 Steering Committee, Global Education Meetings, regional </a:t>
            </a:r>
            <a:r>
              <a:rPr lang="en-US" sz="1600" dirty="0" smtClean="0"/>
              <a:t>meetings</a:t>
            </a:r>
          </a:p>
          <a:p>
            <a:endParaRPr lang="fr-FR" sz="1600" dirty="0" smtClean="0"/>
          </a:p>
          <a:p>
            <a:r>
              <a:rPr lang="fr-FR" sz="1600" dirty="0" smtClean="0"/>
              <a:t>La </a:t>
            </a:r>
            <a:r>
              <a:rPr lang="fr-FR" sz="1600" b="1" dirty="0" smtClean="0"/>
              <a:t>mise en œuvre </a:t>
            </a:r>
            <a:r>
              <a:rPr lang="fr-FR" sz="1600" dirty="0" smtClean="0"/>
              <a:t>est axée </a:t>
            </a:r>
            <a:r>
              <a:rPr lang="fr-FR" sz="1600" dirty="0"/>
              <a:t>sur le niveau national. Il incombe </a:t>
            </a:r>
            <a:r>
              <a:rPr lang="fr-FR" sz="1600" dirty="0" smtClean="0"/>
              <a:t>au premier </a:t>
            </a:r>
            <a:r>
              <a:rPr lang="fr-FR" sz="1600" dirty="0"/>
              <a:t>chef </a:t>
            </a:r>
            <a:r>
              <a:rPr lang="fr-FR" sz="1600" dirty="0" smtClean="0"/>
              <a:t>aux gouvernements </a:t>
            </a:r>
            <a:r>
              <a:rPr lang="fr-FR" sz="1600" dirty="0"/>
              <a:t>de </a:t>
            </a:r>
            <a:r>
              <a:rPr lang="fr-FR" sz="1600" dirty="0" smtClean="0"/>
              <a:t>réaliser </a:t>
            </a:r>
            <a:r>
              <a:rPr lang="fr-FR" sz="1600" dirty="0"/>
              <a:t>Éducation </a:t>
            </a:r>
            <a:r>
              <a:rPr lang="fr-FR" sz="1600" dirty="0" smtClean="0"/>
              <a:t>2030. La mise en œuvre est soutenue par les efforts régionaux ainsi que par le support technique des agences organisatrices d’Education 2030 et d’autres partenaires.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397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9571"/>
            <a:ext cx="73152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UNESCO</a:t>
            </a:r>
            <a:b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US" b="1" dirty="0" err="1" smtClean="0">
                <a:solidFill>
                  <a:srgbClr val="00B0F0"/>
                </a:solidFill>
                <a:ea typeface="+mn-ea"/>
                <a:cs typeface="+mn-cs"/>
              </a:rPr>
              <a:t>Soutien</a:t>
            </a:r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fr-FR" b="1" dirty="0">
                <a:solidFill>
                  <a:srgbClr val="00B0F0"/>
                </a:solidFill>
              </a:rPr>
              <a:t>à </a:t>
            </a:r>
            <a:r>
              <a:rPr lang="fr-FR" b="1" dirty="0" smtClean="0">
                <a:solidFill>
                  <a:srgbClr val="00B0F0"/>
                </a:solidFill>
              </a:rPr>
              <a:t>la mise en </a:t>
            </a:r>
            <a:r>
              <a:rPr lang="en-GB" b="1" dirty="0" err="1">
                <a:solidFill>
                  <a:srgbClr val="00B0F0"/>
                </a:solidFill>
              </a:rPr>
              <a:t>œuvre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713" y="1540918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L’UNESCO </a:t>
            </a:r>
            <a:r>
              <a:rPr lang="en-GB" sz="2400" b="1" dirty="0" err="1" smtClean="0"/>
              <a:t>va</a:t>
            </a:r>
            <a:r>
              <a:rPr lang="en-GB" sz="2400" b="1" dirty="0" smtClean="0"/>
              <a:t>:</a:t>
            </a:r>
          </a:p>
          <a:p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mener </a:t>
            </a:r>
            <a:r>
              <a:rPr lang="fr-FR" dirty="0"/>
              <a:t>des activités de sensibilisation pour soutenir l’engagement politique </a:t>
            </a:r>
            <a:r>
              <a:rPr lang="fr-FR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développer</a:t>
            </a:r>
            <a:r>
              <a:rPr lang="en-GB" dirty="0" smtClean="0"/>
              <a:t> </a:t>
            </a:r>
            <a:r>
              <a:rPr lang="en-GB" dirty="0"/>
              <a:t>les </a:t>
            </a:r>
            <a:r>
              <a:rPr lang="en-GB" dirty="0" err="1"/>
              <a:t>capacités</a:t>
            </a:r>
            <a:r>
              <a:rPr lang="en-GB" dirty="0"/>
              <a:t> </a:t>
            </a:r>
            <a:r>
              <a:rPr lang="en-GB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faciliter </a:t>
            </a:r>
            <a:r>
              <a:rPr lang="fr-FR" dirty="0"/>
              <a:t>le dialogue politique, les échanges de connaissances et la définition de normes et </a:t>
            </a:r>
            <a:r>
              <a:rPr lang="fr-FR" dirty="0" smtClean="0"/>
              <a:t>la fourniture </a:t>
            </a:r>
            <a:r>
              <a:rPr lang="fr-FR" dirty="0"/>
              <a:t>d’avis sur les politiques </a:t>
            </a:r>
            <a:r>
              <a:rPr lang="fr-FR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favoriser </a:t>
            </a:r>
            <a:r>
              <a:rPr lang="fr-FR" dirty="0"/>
              <a:t>la coopération Sud-Sud et triangulaire </a:t>
            </a:r>
            <a:r>
              <a:rPr lang="fr-FR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suivre </a:t>
            </a:r>
            <a:r>
              <a:rPr lang="fr-FR" dirty="0"/>
              <a:t>les progrès accomplis sur la voie de la réalisation des cibles fixées en matière d’ </a:t>
            </a:r>
            <a:r>
              <a:rPr lang="fr-FR" dirty="0" smtClean="0"/>
              <a:t>éducation, notamment </a:t>
            </a:r>
            <a:r>
              <a:rPr lang="fr-FR" dirty="0"/>
              <a:t>grâce aux travaux de l’ISU et du Rapport mondial de suivi sur l’ éducation (GEM) </a:t>
            </a:r>
            <a:r>
              <a:rPr lang="fr-FR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mobiliser </a:t>
            </a:r>
            <a:r>
              <a:rPr lang="fr-FR" dirty="0"/>
              <a:t>les partenaires compétents aux niveaux mondial, régional et national afin </a:t>
            </a:r>
            <a:r>
              <a:rPr lang="fr-FR" dirty="0" smtClean="0"/>
              <a:t>qu’ils pilotent </a:t>
            </a:r>
            <a:r>
              <a:rPr lang="fr-FR" dirty="0"/>
              <a:t>la mise en </a:t>
            </a:r>
            <a:r>
              <a:rPr lang="fr-FR" dirty="0" err="1"/>
              <a:t>oeuvre</a:t>
            </a:r>
            <a:r>
              <a:rPr lang="fr-FR" dirty="0"/>
              <a:t> de l’agenda </a:t>
            </a:r>
            <a:r>
              <a:rPr lang="fr-FR" dirty="0" smtClean="0"/>
              <a:t>; faire </a:t>
            </a:r>
            <a:r>
              <a:rPr lang="fr-FR" dirty="0"/>
              <a:t>office de point focal pour </a:t>
            </a:r>
            <a:r>
              <a:rPr lang="fr-FR" dirty="0" smtClean="0"/>
              <a:t>l’éducation </a:t>
            </a:r>
            <a:r>
              <a:rPr lang="fr-FR" dirty="0"/>
              <a:t>au sein de la structure générale de </a:t>
            </a:r>
            <a:r>
              <a:rPr lang="fr-FR" dirty="0" smtClean="0"/>
              <a:t>coordination du </a:t>
            </a:r>
            <a:r>
              <a:rPr lang="fr-FR" dirty="0"/>
              <a:t>Programme de développement durable à l’horizon 2030.</a:t>
            </a:r>
          </a:p>
          <a:p>
            <a:endParaRPr lang="fr-FR" dirty="0" smtClean="0"/>
          </a:p>
          <a:p>
            <a:r>
              <a:rPr lang="fr-FR" dirty="0" smtClean="0"/>
              <a:t>L’ensemble </a:t>
            </a:r>
            <a:r>
              <a:rPr lang="fr-FR" dirty="0"/>
              <a:t>de l’institution, y compris ses bureaux extérieurs, ses instituts, ses réseaux et </a:t>
            </a:r>
            <a:r>
              <a:rPr lang="fr-FR" dirty="0" smtClean="0"/>
              <a:t>ses plates-formes </a:t>
            </a:r>
            <a:r>
              <a:rPr lang="fr-FR" dirty="0"/>
              <a:t>associées, </a:t>
            </a:r>
            <a:r>
              <a:rPr lang="fr-FR" dirty="0" err="1"/>
              <a:t>oeuvrera</a:t>
            </a:r>
            <a:r>
              <a:rPr lang="fr-FR" dirty="0"/>
              <a:t> dans le sens de la réalisation </a:t>
            </a:r>
            <a:r>
              <a:rPr lang="fr-FR" dirty="0" smtClean="0"/>
              <a:t>d’Éducation </a:t>
            </a:r>
            <a:r>
              <a:rPr lang="fr-FR" dirty="0"/>
              <a:t>2030</a:t>
            </a:r>
            <a:r>
              <a:rPr lang="fr-FR" dirty="0" smtClean="0"/>
              <a:t>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3255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55"/>
            <a:ext cx="7086600" cy="1469939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GB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GB" b="1" dirty="0" smtClean="0">
                <a:solidFill>
                  <a:srgbClr val="00B0F0"/>
                </a:solidFill>
                <a:ea typeface="+mn-ea"/>
                <a:cs typeface="+mn-cs"/>
              </a:rPr>
              <a:t>Monitoring</a:t>
            </a:r>
            <a:r>
              <a:rPr lang="en-GB" b="1" dirty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en-GB" b="1" dirty="0" err="1">
                <a:solidFill>
                  <a:srgbClr val="00B0F0"/>
                </a:solidFill>
                <a:ea typeface="+mn-ea"/>
                <a:cs typeface="+mn-cs"/>
              </a:rPr>
              <a:t>suivi</a:t>
            </a:r>
            <a:r>
              <a:rPr lang="en-GB" b="1" dirty="0">
                <a:solidFill>
                  <a:srgbClr val="00B0F0"/>
                </a:solidFill>
                <a:ea typeface="+mn-ea"/>
                <a:cs typeface="+mn-cs"/>
              </a:rPr>
              <a:t> et </a:t>
            </a:r>
            <a:r>
              <a:rPr lang="en-GB" b="1" dirty="0" err="1">
                <a:solidFill>
                  <a:srgbClr val="00B0F0"/>
                </a:solidFill>
                <a:ea typeface="+mn-ea"/>
                <a:cs typeface="+mn-cs"/>
              </a:rPr>
              <a:t>examen</a:t>
            </a:r>
            <a:r>
              <a:rPr lang="en-GB" b="1" dirty="0">
                <a:solidFill>
                  <a:srgbClr val="00B0F0"/>
                </a:solidFill>
                <a:ea typeface="+mn-ea"/>
                <a:cs typeface="+mn-cs"/>
              </a:rPr>
              <a:t> des </a:t>
            </a:r>
            <a:r>
              <a:rPr lang="en-GB" b="1" dirty="0" err="1" smtClean="0">
                <a:solidFill>
                  <a:srgbClr val="00B0F0"/>
                </a:solidFill>
                <a:ea typeface="+mn-ea"/>
                <a:cs typeface="+mn-cs"/>
              </a:rPr>
              <a:t>politiques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698" y="1565060"/>
            <a:ext cx="8208912" cy="488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Importance </a:t>
            </a:r>
            <a:r>
              <a:rPr lang="en-US" sz="3600" dirty="0"/>
              <a:t>de </a:t>
            </a:r>
            <a:r>
              <a:rPr lang="en-US" sz="3600" dirty="0" err="1" smtClean="0"/>
              <a:t>développer</a:t>
            </a:r>
            <a:r>
              <a:rPr lang="en-US" sz="3600" dirty="0" smtClean="0"/>
              <a:t> </a:t>
            </a:r>
            <a:r>
              <a:rPr lang="en-US" sz="3600" dirty="0"/>
              <a:t>des </a:t>
            </a:r>
            <a:r>
              <a:rPr lang="en-US" sz="3600" dirty="0" err="1"/>
              <a:t>systèmes</a:t>
            </a:r>
            <a:r>
              <a:rPr lang="en-US" sz="3600" dirty="0"/>
              <a:t> de </a:t>
            </a:r>
            <a:r>
              <a:rPr lang="en-US" sz="3600" b="1" dirty="0" err="1"/>
              <a:t>suivi</a:t>
            </a:r>
            <a:r>
              <a:rPr lang="en-US" sz="3600" b="1" dirty="0"/>
              <a:t> et </a:t>
            </a:r>
            <a:r>
              <a:rPr lang="en-US" sz="3600" b="1" dirty="0" err="1"/>
              <a:t>d’examen</a:t>
            </a:r>
            <a:r>
              <a:rPr lang="en-US" sz="3600" b="1" dirty="0"/>
              <a:t> </a:t>
            </a:r>
            <a:r>
              <a:rPr lang="en-US" sz="3600" b="1" dirty="0" smtClean="0"/>
              <a:t>au </a:t>
            </a:r>
            <a:r>
              <a:rPr lang="en-US" sz="3600" b="1" dirty="0" err="1" smtClean="0"/>
              <a:t>niveau</a:t>
            </a:r>
            <a:r>
              <a:rPr lang="en-US" sz="3600" b="1" dirty="0" smtClean="0"/>
              <a:t> national et regional</a:t>
            </a:r>
            <a:endParaRPr lang="en-US" sz="3600" b="1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Proposition que le </a:t>
            </a:r>
            <a:r>
              <a:rPr lang="en-US" sz="3600" b="1" dirty="0" err="1"/>
              <a:t>mécanisme</a:t>
            </a:r>
            <a:r>
              <a:rPr lang="en-US" sz="3600" b="1" dirty="0"/>
              <a:t> de </a:t>
            </a:r>
            <a:r>
              <a:rPr lang="en-US" sz="3600" b="1" dirty="0" err="1"/>
              <a:t>suivi</a:t>
            </a:r>
            <a:r>
              <a:rPr lang="en-US" sz="3600" b="1" dirty="0"/>
              <a:t> et de rapport </a:t>
            </a:r>
            <a:r>
              <a:rPr lang="en-US" sz="3600" dirty="0"/>
              <a:t>sur </a:t>
            </a:r>
            <a:r>
              <a:rPr lang="en-US" sz="3600" dirty="0" err="1"/>
              <a:t>l’ODD</a:t>
            </a:r>
            <a:r>
              <a:rPr lang="en-US" sz="3600" dirty="0"/>
              <a:t> 4 </a:t>
            </a:r>
            <a:r>
              <a:rPr lang="en-US" sz="3600" dirty="0" err="1"/>
              <a:t>soit</a:t>
            </a:r>
            <a:r>
              <a:rPr lang="en-US" sz="3600" dirty="0"/>
              <a:t> </a:t>
            </a:r>
            <a:r>
              <a:rPr lang="en-US" sz="3600" i="1" dirty="0"/>
              <a:t>le Rapport </a:t>
            </a:r>
            <a:r>
              <a:rPr lang="en-US" sz="3600" i="1" dirty="0" err="1"/>
              <a:t>mondial</a:t>
            </a:r>
            <a:r>
              <a:rPr lang="en-US" sz="3600" i="1" dirty="0"/>
              <a:t> de </a:t>
            </a:r>
            <a:r>
              <a:rPr lang="en-US" sz="3600" i="1" dirty="0" err="1"/>
              <a:t>suivi</a:t>
            </a:r>
            <a:r>
              <a:rPr lang="en-US" sz="3600" i="1" dirty="0"/>
              <a:t> sur </a:t>
            </a:r>
            <a:r>
              <a:rPr lang="en-US" sz="3600" i="1" dirty="0" err="1"/>
              <a:t>l’éducation</a:t>
            </a:r>
            <a:r>
              <a:rPr lang="en-US" sz="3600" i="1" dirty="0"/>
              <a:t> </a:t>
            </a:r>
            <a:r>
              <a:rPr lang="en-GB" sz="3600" i="1" dirty="0"/>
              <a:t>(GEM)</a:t>
            </a:r>
            <a:endParaRPr lang="en-GB" sz="36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8361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9571"/>
            <a:ext cx="7086600" cy="1295399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ea typeface="+mn-ea"/>
                <a:cs typeface="+mn-cs"/>
              </a:rPr>
              <a:t>Financement</a:t>
            </a:r>
            <a:endParaRPr lang="en-US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013" y="1772816"/>
            <a:ext cx="8208912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Augmentation et </a:t>
            </a:r>
            <a:r>
              <a:rPr lang="en-US" sz="2800" dirty="0" err="1"/>
              <a:t>amélioration</a:t>
            </a:r>
            <a:r>
              <a:rPr lang="en-US" sz="2800" dirty="0"/>
              <a:t> du </a:t>
            </a:r>
            <a:r>
              <a:rPr lang="en-US" sz="2800" b="1" dirty="0" err="1"/>
              <a:t>financement</a:t>
            </a:r>
            <a:r>
              <a:rPr lang="en-US" sz="2800" b="1" dirty="0"/>
              <a:t> </a:t>
            </a:r>
            <a:r>
              <a:rPr lang="en-US" sz="2800" b="1" dirty="0" smtClean="0"/>
              <a:t>public</a:t>
            </a:r>
            <a:r>
              <a:rPr lang="en-US" sz="2800" dirty="0" smtClean="0"/>
              <a:t> </a:t>
            </a:r>
            <a:r>
              <a:rPr lang="en-US" sz="2800" b="1" dirty="0" smtClean="0"/>
              <a:t>: </a:t>
            </a:r>
            <a:r>
              <a:rPr lang="fr-FR" sz="2800" dirty="0"/>
              <a:t>Consacrer au moins 4 à 6 % du produit intérieur brut (</a:t>
            </a:r>
            <a:r>
              <a:rPr lang="fr-FR" sz="2800" dirty="0" smtClean="0"/>
              <a:t>PIB) </a:t>
            </a:r>
            <a:r>
              <a:rPr lang="en-GB" sz="2800" dirty="0" smtClean="0"/>
              <a:t>et/</a:t>
            </a:r>
            <a:r>
              <a:rPr lang="en-GB" sz="2800" dirty="0" err="1" smtClean="0"/>
              <a:t>ou</a:t>
            </a:r>
            <a:r>
              <a:rPr lang="en-GB" sz="2800" dirty="0"/>
              <a:t> </a:t>
            </a:r>
            <a:r>
              <a:rPr lang="en-GB" sz="2800" dirty="0" smtClean="0"/>
              <a:t>au </a:t>
            </a:r>
            <a:r>
              <a:rPr lang="fr-FR" sz="2800" dirty="0" smtClean="0"/>
              <a:t>moins </a:t>
            </a:r>
            <a:r>
              <a:rPr lang="fr-FR" sz="2800" dirty="0"/>
              <a:t>15 à 20 % des dépenses publiques à l’ </a:t>
            </a:r>
            <a:r>
              <a:rPr lang="fr-FR" sz="2800" dirty="0" smtClean="0"/>
              <a:t>éducation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Augmentation et </a:t>
            </a:r>
            <a:r>
              <a:rPr lang="en-US" sz="2800" dirty="0" err="1"/>
              <a:t>amélioration</a:t>
            </a:r>
            <a:r>
              <a:rPr lang="en-US" sz="2800" dirty="0"/>
              <a:t> du </a:t>
            </a:r>
            <a:r>
              <a:rPr lang="en-US" sz="2800" b="1" dirty="0" err="1"/>
              <a:t>financement</a:t>
            </a:r>
            <a:r>
              <a:rPr lang="en-US" sz="2800" b="1" dirty="0"/>
              <a:t> </a:t>
            </a:r>
            <a:r>
              <a:rPr lang="en-US" sz="2800" b="1" dirty="0" err="1" smtClean="0"/>
              <a:t>externe</a:t>
            </a:r>
            <a:r>
              <a:rPr lang="en-US" sz="2800" dirty="0" smtClean="0"/>
              <a:t> </a:t>
            </a:r>
            <a:r>
              <a:rPr lang="en-US" sz="2800" b="1" dirty="0" smtClean="0"/>
              <a:t>: </a:t>
            </a:r>
            <a:r>
              <a:rPr lang="fr-FR" sz="2800" dirty="0" smtClean="0"/>
              <a:t>honorer </a:t>
            </a:r>
            <a:r>
              <a:rPr lang="en-GB" sz="2800" dirty="0" smtClean="0"/>
              <a:t>les </a:t>
            </a:r>
            <a:r>
              <a:rPr lang="en-GB" sz="2800" dirty="0"/>
              <a:t>engagements </a:t>
            </a:r>
            <a:r>
              <a:rPr lang="en-GB" sz="2800" dirty="0" smtClean="0"/>
              <a:t>de la </a:t>
            </a:r>
            <a:r>
              <a:rPr lang="fr-FR" sz="2800" dirty="0" smtClean="0"/>
              <a:t>cible </a:t>
            </a:r>
            <a:r>
              <a:rPr lang="fr-FR" sz="2800" dirty="0"/>
              <a:t>de 0,7 % </a:t>
            </a:r>
            <a:r>
              <a:rPr lang="fr-FR" sz="2800" dirty="0" smtClean="0"/>
              <a:t>du RNB </a:t>
            </a:r>
            <a:r>
              <a:rPr lang="fr-FR" sz="2800" dirty="0"/>
              <a:t>à </a:t>
            </a:r>
            <a:r>
              <a:rPr lang="fr-FR" sz="2800" dirty="0" smtClean="0"/>
              <a:t>l’APD</a:t>
            </a:r>
          </a:p>
          <a:p>
            <a:endParaRPr lang="en-US" sz="2800" dirty="0"/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b="1" dirty="0" err="1"/>
              <a:t>Innover</a:t>
            </a:r>
            <a:r>
              <a:rPr lang="en-US" sz="2800" dirty="0"/>
              <a:t> en </a:t>
            </a:r>
            <a:r>
              <a:rPr lang="en-US" sz="2800" dirty="0" err="1"/>
              <a:t>mettant</a:t>
            </a:r>
            <a:r>
              <a:rPr lang="en-US" sz="2800" dirty="0"/>
              <a:t> </a:t>
            </a:r>
            <a:r>
              <a:rPr lang="en-US" sz="2800" dirty="0" err="1"/>
              <a:t>l’accent</a:t>
            </a:r>
            <a:r>
              <a:rPr lang="en-US" sz="2800" dirty="0"/>
              <a:t> sur le </a:t>
            </a:r>
            <a:r>
              <a:rPr lang="en-US" sz="2800" dirty="0" err="1"/>
              <a:t>partenariat</a:t>
            </a:r>
            <a:r>
              <a:rPr lang="en-US" sz="2800" dirty="0"/>
              <a:t>, </a:t>
            </a:r>
            <a:r>
              <a:rPr lang="en-US" sz="2800" dirty="0" smtClean="0"/>
              <a:t>la transparence</a:t>
            </a:r>
            <a:r>
              <a:rPr lang="en-US" sz="2800" dirty="0"/>
              <a:t>, </a:t>
            </a:r>
            <a:r>
              <a:rPr lang="en-US" sz="2800" dirty="0" err="1" smtClean="0"/>
              <a:t>l’équité</a:t>
            </a:r>
            <a:r>
              <a:rPr lang="en-US" sz="2800" dirty="0" smtClean="0"/>
              <a:t> </a:t>
            </a:r>
            <a:r>
              <a:rPr lang="en-US" sz="2800" dirty="0"/>
              <a:t>et</a:t>
            </a:r>
            <a:r>
              <a:rPr lang="en-GB" sz="1600" dirty="0"/>
              <a:t> </a:t>
            </a:r>
            <a:r>
              <a:rPr lang="en-GB" sz="2800" dirty="0" err="1"/>
              <a:t>l’efficience</a:t>
            </a:r>
            <a:endParaRPr lang="en-GB" sz="2800" dirty="0"/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485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Prochaines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a typeface="+mn-ea"/>
                <a:cs typeface="+mn-cs"/>
              </a:rPr>
              <a:t>étapes</a:t>
            </a:r>
            <a:r>
              <a:rPr lang="en-US" sz="4800" b="1" dirty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013" y="177281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400" dirty="0"/>
          </a:p>
          <a:p>
            <a:r>
              <a:rPr lang="en-GB" sz="4400" dirty="0" smtClean="0"/>
              <a:t>1. </a:t>
            </a:r>
            <a:r>
              <a:rPr lang="en-GB" sz="4400" dirty="0" err="1" smtClean="0"/>
              <a:t>Développement</a:t>
            </a:r>
            <a:r>
              <a:rPr lang="en-GB" sz="4400" dirty="0" smtClean="0"/>
              <a:t> des </a:t>
            </a:r>
            <a:r>
              <a:rPr lang="en-GB" sz="4400" dirty="0" err="1"/>
              <a:t>i</a:t>
            </a:r>
            <a:r>
              <a:rPr lang="en-GB" sz="4400" dirty="0" err="1" smtClean="0"/>
              <a:t>ndicateurs</a:t>
            </a:r>
            <a:endParaRPr lang="en-GB" sz="4400" dirty="0" smtClean="0"/>
          </a:p>
          <a:p>
            <a:endParaRPr lang="en-GB" sz="4400" dirty="0" smtClean="0"/>
          </a:p>
          <a:p>
            <a:r>
              <a:rPr lang="en-GB" sz="4400" dirty="0" smtClean="0"/>
              <a:t>2. </a:t>
            </a:r>
            <a:r>
              <a:rPr lang="en-GB" sz="4400" dirty="0" err="1" smtClean="0"/>
              <a:t>Mise</a:t>
            </a:r>
            <a:r>
              <a:rPr lang="en-GB" sz="4400" dirty="0"/>
              <a:t> </a:t>
            </a:r>
            <a:r>
              <a:rPr lang="en-GB" sz="4400" dirty="0" err="1" smtClean="0"/>
              <a:t>en</a:t>
            </a:r>
            <a:r>
              <a:rPr lang="en-GB" sz="4400" dirty="0" smtClean="0"/>
              <a:t> </a:t>
            </a:r>
            <a:r>
              <a:rPr lang="en-GB" sz="4400" dirty="0" err="1" smtClean="0"/>
              <a:t>œuvre</a:t>
            </a:r>
            <a:endParaRPr lang="en-GB" sz="44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068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143000"/>
          </a:xfrm>
        </p:spPr>
        <p:txBody>
          <a:bodyPr/>
          <a:lstStyle/>
          <a:p>
            <a:r>
              <a:rPr lang="en-US" dirty="0" smtClean="0"/>
              <a:t>Merci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7414" y="2209801"/>
            <a:ext cx="5947986" cy="20573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0100" b="1" i="1" dirty="0" smtClean="0">
                <a:solidFill>
                  <a:srgbClr val="00B0F0"/>
                </a:solidFill>
              </a:rPr>
              <a:t>Transformer des vies </a:t>
            </a:r>
            <a:r>
              <a:rPr lang="fr-FR" sz="9600" b="1" i="1" dirty="0">
                <a:solidFill>
                  <a:srgbClr val="00B0F0"/>
                </a:solidFill>
              </a:rPr>
              <a:t>à</a:t>
            </a:r>
            <a:r>
              <a:rPr lang="en-US" sz="10100" b="1" i="1" dirty="0" smtClean="0">
                <a:solidFill>
                  <a:srgbClr val="00B0F0"/>
                </a:solidFill>
              </a:rPr>
              <a:t> travers l’</a:t>
            </a:r>
            <a:r>
              <a:rPr lang="en-GB" sz="10000" b="1" i="1" dirty="0" smtClean="0">
                <a:solidFill>
                  <a:srgbClr val="00B0F0"/>
                </a:solidFill>
              </a:rPr>
              <a:t>é</a:t>
            </a:r>
            <a:r>
              <a:rPr lang="en-US" sz="10100" b="1" i="1" dirty="0" err="1" smtClean="0">
                <a:solidFill>
                  <a:srgbClr val="00B0F0"/>
                </a:solidFill>
              </a:rPr>
              <a:t>ducation</a:t>
            </a:r>
            <a:endParaRPr lang="en-US" sz="10100" b="1" i="1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42"/>
            <a:ext cx="1719472" cy="15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7" b="41098"/>
          <a:stretch/>
        </p:blipFill>
        <p:spPr bwMode="auto">
          <a:xfrm>
            <a:off x="56396" y="2133600"/>
            <a:ext cx="2926385" cy="248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473" y="-31812"/>
            <a:ext cx="914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6858000" cy="1015432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Processus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908"/>
            <a:ext cx="8363272" cy="532009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3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7600" b="1" dirty="0" err="1" smtClean="0">
                <a:solidFill>
                  <a:srgbClr val="C00000"/>
                </a:solidFill>
              </a:rPr>
              <a:t>Processus</a:t>
            </a:r>
            <a:r>
              <a:rPr lang="en-US" sz="7600" b="1" dirty="0" smtClean="0">
                <a:solidFill>
                  <a:srgbClr val="C00000"/>
                </a:solidFill>
              </a:rPr>
              <a:t> de consultation </a:t>
            </a:r>
            <a:r>
              <a:rPr lang="en-US" sz="7600" b="1" dirty="0" err="1" smtClean="0">
                <a:solidFill>
                  <a:srgbClr val="C00000"/>
                </a:solidFill>
              </a:rPr>
              <a:t>multidimensionel</a:t>
            </a:r>
            <a:r>
              <a:rPr lang="en-US" sz="7600" b="1" dirty="0" smtClean="0">
                <a:solidFill>
                  <a:srgbClr val="C00000"/>
                </a:solidFill>
              </a:rPr>
              <a:t> de 2012 – 2015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sz="6000" dirty="0" smtClean="0"/>
              <a:t>Consultations </a:t>
            </a:r>
            <a:r>
              <a:rPr lang="en-US" sz="6000" dirty="0" err="1" smtClean="0"/>
              <a:t>globales</a:t>
            </a:r>
            <a:r>
              <a:rPr lang="en-US" sz="6000" dirty="0" smtClean="0"/>
              <a:t> et </a:t>
            </a:r>
            <a:r>
              <a:rPr lang="en-US" sz="6000" dirty="0" err="1" smtClean="0"/>
              <a:t>nationales</a:t>
            </a:r>
            <a:r>
              <a:rPr lang="en-US" sz="6000" dirty="0" smtClean="0"/>
              <a:t> </a:t>
            </a:r>
            <a:r>
              <a:rPr lang="en-US" sz="6000" dirty="0" err="1" smtClean="0"/>
              <a:t>th</a:t>
            </a:r>
            <a:r>
              <a:rPr lang="en-GB" sz="6000" dirty="0"/>
              <a:t>é</a:t>
            </a:r>
            <a:r>
              <a:rPr lang="en-US" sz="6000" dirty="0" err="1" smtClean="0"/>
              <a:t>matiques</a:t>
            </a:r>
            <a:r>
              <a:rPr lang="en-US" sz="6000" dirty="0" smtClean="0"/>
              <a:t> 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60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sz="6000" dirty="0" smtClean="0"/>
              <a:t>Muscat, Oman (R</a:t>
            </a:r>
            <a:r>
              <a:rPr lang="en-GB" sz="6000" dirty="0" err="1" smtClean="0"/>
              <a:t>éunion</a:t>
            </a:r>
            <a:r>
              <a:rPr lang="en-GB" sz="6000" dirty="0"/>
              <a:t> </a:t>
            </a:r>
            <a:r>
              <a:rPr lang="fr-FR" sz="6000" dirty="0"/>
              <a:t>mondiale sur  l’Éducation pour tous)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60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sz="6000" dirty="0" smtClean="0"/>
              <a:t>Consultation ONGs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sz="60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sz="6200" dirty="0" err="1" smtClean="0"/>
              <a:t>Conférences</a:t>
            </a:r>
            <a:r>
              <a:rPr lang="en-GB" sz="6200" dirty="0" smtClean="0"/>
              <a:t> </a:t>
            </a:r>
            <a:r>
              <a:rPr lang="en-GB" sz="6200" dirty="0" err="1"/>
              <a:t>régionales</a:t>
            </a:r>
            <a:r>
              <a:rPr lang="en-GB" sz="6200" dirty="0"/>
              <a:t> </a:t>
            </a:r>
            <a:r>
              <a:rPr lang="en-GB" sz="6200" dirty="0" err="1"/>
              <a:t>ministérielles</a:t>
            </a:r>
            <a:endParaRPr lang="en-GB" sz="6200" dirty="0"/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200" dirty="0"/>
              <a:t> </a:t>
            </a:r>
            <a:endParaRPr lang="en-GB" sz="63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sz="6300" dirty="0" err="1"/>
              <a:t>Réunion</a:t>
            </a:r>
            <a:r>
              <a:rPr lang="en-GB" sz="6300" dirty="0"/>
              <a:t> E-9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63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GB" sz="27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700" dirty="0" smtClean="0"/>
              <a:t>          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b="42234"/>
          <a:stretch/>
        </p:blipFill>
        <p:spPr bwMode="auto">
          <a:xfrm>
            <a:off x="27275" y="172947"/>
            <a:ext cx="1506628" cy="12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908"/>
            <a:ext cx="914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6858000" cy="101543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GB" sz="5400" b="1" dirty="0" err="1" smtClean="0">
                <a:solidFill>
                  <a:srgbClr val="00B0F0"/>
                </a:solidFill>
              </a:rPr>
              <a:t>Étapes</a:t>
            </a:r>
            <a:r>
              <a:rPr lang="en-GB" sz="5400" b="1" dirty="0" smtClean="0">
                <a:solidFill>
                  <a:srgbClr val="00B0F0"/>
                </a:solidFill>
              </a:rPr>
              <a:t> </a:t>
            </a:r>
            <a:r>
              <a:rPr lang="en-GB" sz="5400" b="1" dirty="0" err="1">
                <a:solidFill>
                  <a:srgbClr val="00B0F0"/>
                </a:solidFill>
              </a:rPr>
              <a:t>majeures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908"/>
            <a:ext cx="8363272" cy="53200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3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28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600" b="1" dirty="0" smtClean="0"/>
              <a:t>Accord de </a:t>
            </a:r>
            <a:r>
              <a:rPr lang="en-US" sz="9600" b="1" dirty="0" err="1" smtClean="0"/>
              <a:t>Mascate</a:t>
            </a:r>
            <a:r>
              <a:rPr lang="en-US" sz="9600" b="1" dirty="0" smtClean="0"/>
              <a:t> (</a:t>
            </a:r>
            <a:r>
              <a:rPr lang="en-US" sz="9600" b="1" dirty="0" err="1" smtClean="0"/>
              <a:t>mai</a:t>
            </a:r>
            <a:r>
              <a:rPr lang="en-US" sz="9600" b="1" dirty="0" smtClean="0"/>
              <a:t> 2014)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9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600" b="1" dirty="0" err="1" smtClean="0"/>
              <a:t>Groupe</a:t>
            </a:r>
            <a:r>
              <a:rPr lang="en-US" sz="9600" b="1" dirty="0" smtClean="0"/>
              <a:t> de travail </a:t>
            </a:r>
            <a:r>
              <a:rPr lang="en-US" sz="9600" b="1" dirty="0" err="1" smtClean="0"/>
              <a:t>ouvert</a:t>
            </a:r>
            <a:r>
              <a:rPr lang="en-US" sz="9600" b="1" dirty="0" smtClean="0"/>
              <a:t> (OWG) – </a:t>
            </a:r>
            <a:r>
              <a:rPr lang="en-US" sz="9600" b="1" dirty="0" err="1" smtClean="0"/>
              <a:t>Objectif</a:t>
            </a:r>
            <a:r>
              <a:rPr lang="en-US" sz="9600" b="1" dirty="0" smtClean="0"/>
              <a:t> </a:t>
            </a:r>
            <a:r>
              <a:rPr lang="en-GB" sz="9600" b="1" dirty="0" err="1"/>
              <a:t>relatif</a:t>
            </a:r>
            <a:r>
              <a:rPr lang="en-GB" sz="9600" b="1" dirty="0"/>
              <a:t> à </a:t>
            </a:r>
            <a:r>
              <a:rPr lang="en-GB" sz="9600" b="1" dirty="0" err="1" smtClean="0"/>
              <a:t>l’éducation</a:t>
            </a:r>
            <a:r>
              <a:rPr lang="en-GB" sz="9600" b="1" dirty="0" smtClean="0"/>
              <a:t> </a:t>
            </a:r>
            <a:r>
              <a:rPr lang="en-US" sz="9600" b="1" dirty="0" smtClean="0"/>
              <a:t>et aux </a:t>
            </a:r>
            <a:r>
              <a:rPr lang="en-US" sz="9600" b="1" dirty="0" err="1" smtClean="0"/>
              <a:t>cibles</a:t>
            </a:r>
            <a:r>
              <a:rPr lang="en-US" sz="9600" b="1" dirty="0" smtClean="0"/>
              <a:t> (ODD 4)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b="1" dirty="0"/>
              <a:t>Forum mondial pour </a:t>
            </a:r>
            <a:r>
              <a:rPr lang="fr-FR" sz="9600" b="1" dirty="0" smtClean="0"/>
              <a:t>l’éducation </a:t>
            </a:r>
            <a:r>
              <a:rPr lang="fr-FR" sz="9600" b="1" dirty="0"/>
              <a:t>2015 </a:t>
            </a:r>
            <a:r>
              <a:rPr lang="en-US" sz="9600" b="1" dirty="0" smtClean="0"/>
              <a:t>et </a:t>
            </a:r>
            <a:r>
              <a:rPr lang="en-GB" sz="9600" b="1" dirty="0" err="1"/>
              <a:t>Déclaration</a:t>
            </a:r>
            <a:r>
              <a:rPr lang="en-GB" sz="9600" b="1" dirty="0"/>
              <a:t> </a:t>
            </a:r>
            <a:r>
              <a:rPr lang="en-GB" sz="9600" b="1" dirty="0" err="1"/>
              <a:t>d’Incheon</a:t>
            </a:r>
            <a:r>
              <a:rPr lang="en-US" sz="9600" b="1" dirty="0"/>
              <a:t> (</a:t>
            </a:r>
            <a:r>
              <a:rPr lang="en-US" sz="9600" b="1" dirty="0" err="1" smtClean="0"/>
              <a:t>mai</a:t>
            </a:r>
            <a:r>
              <a:rPr lang="en-US" sz="9600" b="1" dirty="0" smtClean="0"/>
              <a:t> 2015)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9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b="1" dirty="0"/>
              <a:t>Transformer notre monde : le Programme de développement durable à l’horizon 2030</a:t>
            </a:r>
            <a:r>
              <a:rPr lang="en-GB" sz="9600" b="1" dirty="0"/>
              <a:t> </a:t>
            </a:r>
            <a:r>
              <a:rPr lang="en-GB" sz="9600" b="1" dirty="0" err="1"/>
              <a:t>adopté</a:t>
            </a:r>
            <a:r>
              <a:rPr lang="en-GB" sz="9600" b="1" dirty="0"/>
              <a:t> à l’ AGNU </a:t>
            </a:r>
            <a:r>
              <a:rPr lang="en-US" sz="9600" b="1" dirty="0"/>
              <a:t>(</a:t>
            </a:r>
            <a:r>
              <a:rPr lang="en-US" sz="9600" b="1" dirty="0" err="1"/>
              <a:t>septembre</a:t>
            </a:r>
            <a:r>
              <a:rPr lang="en-US" sz="9600" b="1" dirty="0"/>
              <a:t> 2015)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9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600" b="1" dirty="0" smtClean="0"/>
              <a:t>A</a:t>
            </a:r>
            <a:r>
              <a:rPr lang="en-GB" sz="9600" b="1" dirty="0" err="1" smtClean="0"/>
              <a:t>doption</a:t>
            </a:r>
            <a:r>
              <a:rPr lang="en-GB" sz="9600" b="1" dirty="0" smtClean="0"/>
              <a:t> du Cadre </a:t>
            </a:r>
            <a:r>
              <a:rPr lang="en-GB" sz="9600" b="1" dirty="0" err="1" smtClean="0"/>
              <a:t>d’Action</a:t>
            </a:r>
            <a:r>
              <a:rPr lang="en-GB" sz="9600" b="1" dirty="0" smtClean="0"/>
              <a:t> (</a:t>
            </a:r>
            <a:r>
              <a:rPr lang="en-GB" sz="9600" b="1" dirty="0" err="1" smtClean="0"/>
              <a:t>novembre</a:t>
            </a:r>
            <a:r>
              <a:rPr lang="en-GB" sz="9600" b="1" dirty="0" smtClean="0"/>
              <a:t> 2015)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GB" sz="27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700" dirty="0" smtClean="0"/>
              <a:t>             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b="42234"/>
          <a:stretch/>
        </p:blipFill>
        <p:spPr bwMode="auto">
          <a:xfrm>
            <a:off x="27275" y="172947"/>
            <a:ext cx="1506628" cy="12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Vision et </a:t>
            </a:r>
            <a:r>
              <a:rPr lang="en-US" b="1" dirty="0" err="1" smtClean="0">
                <a:solidFill>
                  <a:srgbClr val="00B0F0"/>
                </a:solidFill>
                <a:ea typeface="+mn-ea"/>
                <a:cs typeface="+mn-cs"/>
              </a:rPr>
              <a:t>logique</a:t>
            </a:r>
            <a:endParaRPr lang="en-US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395850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Un </a:t>
            </a:r>
            <a:r>
              <a:rPr lang="en-GB" sz="2800" dirty="0"/>
              <a:t>agenda </a:t>
            </a:r>
            <a:r>
              <a:rPr lang="en-GB" sz="2800" dirty="0" err="1"/>
              <a:t>commun</a:t>
            </a:r>
            <a:r>
              <a:rPr lang="en-GB" sz="2800" dirty="0"/>
              <a:t>: Education 2030 = ODD 4</a:t>
            </a:r>
          </a:p>
          <a:p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Complet</a:t>
            </a:r>
            <a:r>
              <a:rPr lang="en-GB" sz="2800" dirty="0" smtClean="0"/>
              <a:t>, </a:t>
            </a:r>
            <a:r>
              <a:rPr lang="en-GB" sz="2800" dirty="0" err="1"/>
              <a:t>holistique</a:t>
            </a:r>
            <a:r>
              <a:rPr lang="en-GB" sz="2800" dirty="0"/>
              <a:t>, </a:t>
            </a:r>
            <a:r>
              <a:rPr lang="en-GB" sz="2800" dirty="0" err="1"/>
              <a:t>ambitieux</a:t>
            </a:r>
            <a:r>
              <a:rPr lang="en-GB" sz="2800" dirty="0"/>
              <a:t>, </a:t>
            </a:r>
            <a:r>
              <a:rPr lang="en-GB" sz="2800" dirty="0" err="1"/>
              <a:t>mobilisateur</a:t>
            </a:r>
            <a:r>
              <a:rPr lang="en-GB" sz="2800" dirty="0"/>
              <a:t> et </a:t>
            </a:r>
            <a:r>
              <a:rPr lang="en-GB" sz="2800" dirty="0" err="1"/>
              <a:t>universel</a:t>
            </a:r>
            <a:endParaRPr lang="en-GB" sz="2800" dirty="0"/>
          </a:p>
          <a:p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err="1"/>
              <a:t>Transforme</a:t>
            </a:r>
            <a:r>
              <a:rPr lang="en-GB" sz="2800" dirty="0"/>
              <a:t> </a:t>
            </a:r>
            <a:r>
              <a:rPr lang="en-GB" sz="2800" dirty="0" err="1"/>
              <a:t>l’existence</a:t>
            </a:r>
            <a:r>
              <a:rPr lang="en-GB" sz="2800" dirty="0"/>
              <a:t> et ne laisse </a:t>
            </a:r>
            <a:r>
              <a:rPr lang="en-GB" sz="2800" dirty="0" err="1"/>
              <a:t>personne</a:t>
            </a:r>
            <a:r>
              <a:rPr lang="en-GB" sz="2800" dirty="0"/>
              <a:t> de </a:t>
            </a:r>
            <a:r>
              <a:rPr lang="en-GB" sz="2800" dirty="0" err="1" smtClean="0"/>
              <a:t>côté</a:t>
            </a:r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err="1" smtClean="0"/>
              <a:t>S’intéresse</a:t>
            </a:r>
            <a:r>
              <a:rPr lang="en-GB" sz="2800" dirty="0" smtClean="0"/>
              <a:t> aux </a:t>
            </a:r>
            <a:r>
              <a:rPr lang="en-GB" sz="2800" dirty="0" err="1" smtClean="0"/>
              <a:t>chantiers</a:t>
            </a:r>
            <a:r>
              <a:rPr lang="en-GB" sz="2800" dirty="0" smtClean="0"/>
              <a:t>  </a:t>
            </a:r>
            <a:r>
              <a:rPr lang="en-GB" sz="2800" dirty="0" err="1" smtClean="0"/>
              <a:t>inachevés</a:t>
            </a:r>
            <a:r>
              <a:rPr lang="en-GB" sz="2800" dirty="0" smtClean="0"/>
              <a:t> de </a:t>
            </a:r>
            <a:r>
              <a:rPr lang="en-GB" sz="2800" dirty="0" err="1" smtClean="0"/>
              <a:t>l’EPT</a:t>
            </a:r>
            <a:r>
              <a:rPr lang="en-GB" sz="2800" dirty="0" smtClean="0"/>
              <a:t> et des ODMs, et </a:t>
            </a:r>
            <a:r>
              <a:rPr lang="en-GB" sz="2800" dirty="0" err="1" smtClean="0"/>
              <a:t>souhaite</a:t>
            </a:r>
            <a:r>
              <a:rPr lang="en-GB" sz="2800" dirty="0"/>
              <a:t> </a:t>
            </a:r>
            <a:r>
              <a:rPr lang="en-GB" sz="2800" dirty="0" err="1" smtClean="0"/>
              <a:t>répondre</a:t>
            </a:r>
            <a:r>
              <a:rPr lang="en-GB" sz="2800" dirty="0" smtClean="0"/>
              <a:t> aux </a:t>
            </a:r>
            <a:r>
              <a:rPr lang="en-GB" sz="2800" dirty="0" err="1" smtClean="0"/>
              <a:t>défis</a:t>
            </a:r>
            <a:r>
              <a:rPr lang="en-GB" sz="2800" dirty="0" smtClean="0"/>
              <a:t> </a:t>
            </a:r>
            <a:r>
              <a:rPr lang="en-GB" sz="2800" dirty="0" err="1"/>
              <a:t>présents</a:t>
            </a:r>
            <a:r>
              <a:rPr lang="en-GB" sz="2800" dirty="0"/>
              <a:t> et </a:t>
            </a:r>
            <a:r>
              <a:rPr lang="en-GB" sz="2800" dirty="0" smtClean="0"/>
              <a:t>à </a:t>
            </a:r>
            <a:r>
              <a:rPr lang="en-GB" sz="2800" dirty="0" err="1" smtClean="0"/>
              <a:t>venir</a:t>
            </a: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4031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Objectif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254" y="1695161"/>
            <a:ext cx="8208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C00000"/>
                </a:solidFill>
              </a:rPr>
              <a:t>ODD 4</a:t>
            </a:r>
          </a:p>
          <a:p>
            <a:endParaRPr lang="en-GB" sz="3600" b="1" dirty="0"/>
          </a:p>
          <a:p>
            <a:r>
              <a:rPr lang="en-GB" sz="3600" b="1" dirty="0" smtClean="0"/>
              <a:t>‘</a:t>
            </a:r>
            <a:r>
              <a:rPr lang="en-GB" sz="3600" b="1" dirty="0"/>
              <a:t>Assurer </a:t>
            </a:r>
            <a:r>
              <a:rPr lang="en-GB" sz="3600" b="1" dirty="0" err="1"/>
              <a:t>une</a:t>
            </a:r>
            <a:r>
              <a:rPr lang="en-GB" sz="3600" b="1" dirty="0"/>
              <a:t> </a:t>
            </a:r>
            <a:r>
              <a:rPr lang="en-GB" sz="3600" b="1" dirty="0" err="1"/>
              <a:t>éducation</a:t>
            </a:r>
            <a:r>
              <a:rPr lang="en-GB" sz="3600" b="1" dirty="0"/>
              <a:t> inclusive et equitable de </a:t>
            </a:r>
            <a:r>
              <a:rPr lang="en-GB" sz="3600" b="1" dirty="0" err="1"/>
              <a:t>qualité</a:t>
            </a:r>
            <a:r>
              <a:rPr lang="en-GB" sz="3600" b="1" dirty="0"/>
              <a:t>, et </a:t>
            </a:r>
            <a:r>
              <a:rPr lang="en-GB" sz="3600" b="1" dirty="0" err="1"/>
              <a:t>promouvoir</a:t>
            </a:r>
            <a:r>
              <a:rPr lang="en-GB" sz="3600" b="1" dirty="0"/>
              <a:t> des </a:t>
            </a:r>
            <a:r>
              <a:rPr lang="en-GB" sz="3600" b="1" dirty="0" err="1"/>
              <a:t>possibilités</a:t>
            </a:r>
            <a:r>
              <a:rPr lang="en-GB" sz="3600" b="1" dirty="0"/>
              <a:t> </a:t>
            </a:r>
            <a:r>
              <a:rPr lang="en-GB" sz="3600" b="1" dirty="0" err="1"/>
              <a:t>d’apprentissage</a:t>
            </a:r>
            <a:r>
              <a:rPr lang="en-GB" sz="3600" b="1" dirty="0"/>
              <a:t> tout au long de la vie pour </a:t>
            </a:r>
            <a:r>
              <a:rPr lang="en-GB" sz="3600" b="1" dirty="0" err="1"/>
              <a:t>tous</a:t>
            </a:r>
            <a:r>
              <a:rPr lang="en-GB" sz="3600" b="1" dirty="0"/>
              <a:t>’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9847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5"/>
            <a:ext cx="7315200" cy="148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en-GB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Eléments</a:t>
            </a:r>
            <a:r>
              <a:rPr lang="en-GB" sz="48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GB" sz="4800" b="1" dirty="0" err="1">
                <a:solidFill>
                  <a:srgbClr val="00B0F0"/>
                </a:solidFill>
                <a:ea typeface="+mn-ea"/>
                <a:cs typeface="+mn-cs"/>
              </a:rPr>
              <a:t>clés</a:t>
            </a:r>
            <a:r>
              <a:rPr lang="en-US" sz="4800" b="1" dirty="0">
                <a:solidFill>
                  <a:srgbClr val="C00000"/>
                </a:solidFill>
              </a:rPr>
              <a:t/>
            </a:r>
            <a:br>
              <a:rPr lang="en-US" sz="4800" b="1" dirty="0">
                <a:solidFill>
                  <a:srgbClr val="C00000"/>
                </a:solidFill>
              </a:rPr>
            </a:b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149218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71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254" y="1695161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600" b="1" dirty="0" err="1" smtClean="0"/>
              <a:t>Accès</a:t>
            </a:r>
            <a:r>
              <a:rPr lang="en-GB" sz="3600" b="1" dirty="0" smtClean="0"/>
              <a:t> </a:t>
            </a:r>
          </a:p>
          <a:p>
            <a:endParaRPr lang="en-GB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600" b="1" dirty="0" err="1"/>
              <a:t>É</a:t>
            </a:r>
            <a:r>
              <a:rPr lang="en-GB" sz="3600" b="1" dirty="0" err="1" smtClean="0"/>
              <a:t>quité</a:t>
            </a:r>
            <a:r>
              <a:rPr lang="en-GB" sz="3600" b="1" dirty="0" smtClean="0"/>
              <a:t> </a:t>
            </a:r>
            <a:r>
              <a:rPr lang="en-GB" sz="3600" dirty="0"/>
              <a:t>et</a:t>
            </a:r>
            <a:r>
              <a:rPr lang="en-GB" sz="3600" b="1" dirty="0"/>
              <a:t> </a:t>
            </a:r>
            <a:r>
              <a:rPr lang="en-GB" sz="3600" b="1" dirty="0" smtClean="0"/>
              <a:t>inclusion</a:t>
            </a:r>
          </a:p>
          <a:p>
            <a:endParaRPr lang="en-GB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600" b="1" dirty="0" err="1" smtClean="0"/>
              <a:t>Égalité</a:t>
            </a:r>
            <a:r>
              <a:rPr lang="en-GB" sz="3600" b="1" dirty="0" smtClean="0"/>
              <a:t> </a:t>
            </a:r>
            <a:r>
              <a:rPr lang="en-GB" sz="3600" b="1" dirty="0"/>
              <a:t>des genres</a:t>
            </a:r>
            <a:endParaRPr lang="en-GB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600" b="1" dirty="0" err="1" smtClean="0"/>
              <a:t>Qualité</a:t>
            </a:r>
            <a:endParaRPr lang="en-GB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600" b="1" dirty="0" err="1" smtClean="0"/>
              <a:t>Apprentissage</a:t>
            </a:r>
            <a:r>
              <a:rPr lang="en-GB" sz="3600" b="1" dirty="0" smtClean="0"/>
              <a:t> </a:t>
            </a:r>
            <a:r>
              <a:rPr lang="en-GB" sz="3600" b="1" dirty="0"/>
              <a:t>tout au long de la vie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93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4"/>
            <a:ext cx="7315200" cy="1554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Cibles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22448" y="155432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872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601456"/>
            <a:ext cx="8291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400" b="1" kern="0" dirty="0" smtClean="0">
                <a:solidFill>
                  <a:srgbClr val="000000"/>
                </a:solidFill>
                <a:latin typeface="+mj-lt"/>
                <a:cs typeface="Arial"/>
              </a:rPr>
              <a:t>7 + 3 (</a:t>
            </a:r>
            <a:r>
              <a:rPr lang="en-US" altLang="en-US" sz="2400" b="1" kern="0" dirty="0" err="1">
                <a:solidFill>
                  <a:srgbClr val="000000"/>
                </a:solidFill>
                <a:latin typeface="+mj-lt"/>
                <a:cs typeface="Arial"/>
              </a:rPr>
              <a:t>m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</a:rPr>
              <a:t>odalités</a:t>
            </a:r>
            <a:r>
              <a:rPr lang="en-US" sz="2400" b="1" kern="0" dirty="0">
                <a:solidFill>
                  <a:srgbClr val="000000"/>
                </a:solidFill>
                <a:latin typeface="+mj-lt"/>
                <a:cs typeface="Arial"/>
              </a:rPr>
              <a:t> de 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</a:rPr>
              <a:t>mise</a:t>
            </a:r>
            <a:r>
              <a:rPr lang="en-US" sz="2400" b="1" kern="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</a:rPr>
              <a:t>en</a:t>
            </a:r>
            <a:r>
              <a:rPr lang="en-US" sz="2400" b="1" kern="0" dirty="0">
                <a:solidFill>
                  <a:srgbClr val="000000"/>
                </a:solidFill>
                <a:latin typeface="+mj-lt"/>
                <a:cs typeface="Arial"/>
              </a:rPr>
              <a:t> oeuvre</a:t>
            </a:r>
            <a:r>
              <a:rPr lang="en-GB" altLang="en-US" sz="2400" b="1" kern="0" dirty="0" smtClean="0">
                <a:solidFill>
                  <a:srgbClr val="000000"/>
                </a:solidFill>
                <a:latin typeface="+mj-lt"/>
                <a:cs typeface="Arial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err="1" smtClean="0">
                <a:latin typeface="+mj-lt"/>
              </a:rPr>
              <a:t>Contribuent</a:t>
            </a:r>
            <a:r>
              <a:rPr lang="en-GB" sz="2400" b="1" dirty="0" smtClean="0">
                <a:latin typeface="+mj-lt"/>
              </a:rPr>
              <a:t> </a:t>
            </a:r>
            <a:r>
              <a:rPr lang="fr-FR" sz="2400" b="1" dirty="0" smtClean="0"/>
              <a:t>directement </a:t>
            </a:r>
            <a:r>
              <a:rPr lang="fr-FR" sz="2400" b="1" dirty="0"/>
              <a:t>à la </a:t>
            </a:r>
            <a:r>
              <a:rPr lang="fr-FR" sz="2400" b="1" dirty="0" smtClean="0"/>
              <a:t>réalisation </a:t>
            </a:r>
            <a:r>
              <a:rPr lang="en-GB" sz="2400" b="1" dirty="0" smtClean="0"/>
              <a:t>de </a:t>
            </a:r>
            <a:r>
              <a:rPr lang="en-GB" sz="2400" b="1" dirty="0" err="1"/>
              <a:t>l’objectif</a:t>
            </a:r>
            <a:r>
              <a:rPr lang="en-GB" sz="2400" b="1" dirty="0"/>
              <a:t> </a:t>
            </a:r>
            <a:r>
              <a:rPr lang="en-GB" sz="2400" b="1" dirty="0" smtClean="0"/>
              <a:t>primordial</a:t>
            </a:r>
          </a:p>
          <a:p>
            <a:endParaRPr lang="en-GB" sz="24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err="1"/>
              <a:t>S</a:t>
            </a:r>
            <a:r>
              <a:rPr lang="en-GB" sz="2400" b="1" dirty="0" err="1" smtClean="0"/>
              <a:t>pécifiques</a:t>
            </a:r>
            <a:r>
              <a:rPr lang="en-GB" sz="2400" b="1" dirty="0" smtClean="0"/>
              <a:t> </a:t>
            </a:r>
            <a:r>
              <a:rPr lang="en-GB" sz="2400" b="1" dirty="0"/>
              <a:t>et </a:t>
            </a:r>
            <a:r>
              <a:rPr lang="en-GB" sz="2400" b="1" dirty="0" err="1" smtClean="0"/>
              <a:t>mesurables</a:t>
            </a:r>
            <a:endParaRPr lang="en-GB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err="1" smtClean="0">
                <a:latin typeface="+mj-lt"/>
              </a:rPr>
              <a:t>Applicables</a:t>
            </a:r>
            <a:r>
              <a:rPr lang="en-GB" sz="2400" b="1" dirty="0" smtClean="0">
                <a:latin typeface="+mj-lt"/>
              </a:rPr>
              <a:t> </a:t>
            </a:r>
            <a:r>
              <a:rPr lang="fr-FR" sz="2400" b="1" dirty="0" smtClean="0"/>
              <a:t>à </a:t>
            </a:r>
            <a:r>
              <a:rPr lang="fr-FR" sz="2400" b="1" dirty="0"/>
              <a:t>tous les pays</a:t>
            </a:r>
            <a:endParaRPr lang="en-GB" sz="2400" b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/>
              <a:t>Gouvernements ont </a:t>
            </a:r>
            <a:r>
              <a:rPr lang="fr-FR" sz="2400" b="1" dirty="0"/>
              <a:t>à</a:t>
            </a:r>
            <a:r>
              <a:rPr lang="fr-FR" sz="2400" b="1" dirty="0" smtClean="0"/>
              <a:t> traduire </a:t>
            </a:r>
            <a:r>
              <a:rPr lang="fr-FR" sz="2400" b="1" dirty="0"/>
              <a:t>les cibles mondiales en objectifs nationaux </a:t>
            </a:r>
            <a:r>
              <a:rPr lang="fr-FR" sz="2400" b="1" dirty="0" smtClean="0"/>
              <a:t>réalisables</a:t>
            </a:r>
            <a:endParaRPr lang="en-GB" altLang="en-US" sz="1400" b="1" kern="0" dirty="0" smtClean="0">
              <a:latin typeface="+mj-lt"/>
              <a:cs typeface="Arial"/>
            </a:endParaRPr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483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354"/>
            <a:ext cx="7315200" cy="1554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2472"/>
            <a:ext cx="7086600" cy="101543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a typeface="+mn-ea"/>
                <a:cs typeface="+mn-cs"/>
              </a:rPr>
              <a:t>Cibles</a:t>
            </a:r>
            <a:r>
              <a:rPr lang="en-US" sz="4800" b="1" dirty="0" smtClean="0">
                <a:solidFill>
                  <a:srgbClr val="00B0F0"/>
                </a:solidFill>
                <a:ea typeface="+mn-ea"/>
                <a:cs typeface="+mn-cs"/>
              </a:rPr>
              <a:t> (4.1  -  4.4)</a:t>
            </a:r>
            <a:endParaRPr lang="en-US" sz="4800" b="1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84096" cy="4988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22448" y="1554328"/>
            <a:ext cx="9144000" cy="45719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5AB0-CEC5-444A-94B7-275BC2B9CC48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Image 5" descr="WEF Book EN &amp; 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60163"/>
            <a:ext cx="1347788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609779"/>
            <a:ext cx="8291264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b="1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4.1. </a:t>
            </a:r>
            <a:r>
              <a:rPr lang="fr-FR" dirty="0" smtClean="0"/>
              <a:t>D’ici </a:t>
            </a:r>
            <a:r>
              <a:rPr lang="fr-FR" dirty="0"/>
              <a:t>à 2030, faire en sorte que toutes les filles et tous les garçons suivent, </a:t>
            </a:r>
            <a:r>
              <a:rPr lang="fr-FR" b="1" dirty="0" smtClean="0"/>
              <a:t>sur un </a:t>
            </a:r>
            <a:r>
              <a:rPr lang="fr-FR" b="1" dirty="0"/>
              <a:t>pied d’ égalité, un cycle complet d’enseignement primaire et secondaire gratuit et </a:t>
            </a:r>
            <a:r>
              <a:rPr lang="fr-FR" b="1" dirty="0" smtClean="0"/>
              <a:t>de qualité</a:t>
            </a:r>
            <a:r>
              <a:rPr lang="fr-FR" dirty="0"/>
              <a:t>, qui débouche sur un apprentissage véritablement utile</a:t>
            </a:r>
            <a:endParaRPr lang="en-US" altLang="en-US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b="1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4.2 </a:t>
            </a:r>
            <a:r>
              <a:rPr lang="en-GB" altLang="en-US" kern="0" dirty="0" smtClean="0">
                <a:solidFill>
                  <a:srgbClr val="000000"/>
                </a:solidFill>
                <a:latin typeface="+mj-lt"/>
                <a:cs typeface="Arial"/>
              </a:rPr>
              <a:t> </a:t>
            </a:r>
            <a:r>
              <a:rPr lang="fr-FR" dirty="0" smtClean="0"/>
              <a:t>D’ici </a:t>
            </a:r>
            <a:r>
              <a:rPr lang="fr-FR" dirty="0"/>
              <a:t>à 2030, faire en sorte que toutes les filles et tous les garçons aient </a:t>
            </a:r>
            <a:r>
              <a:rPr lang="fr-FR" dirty="0" smtClean="0"/>
              <a:t>accès à </a:t>
            </a:r>
            <a:r>
              <a:rPr lang="fr-FR" dirty="0"/>
              <a:t>des </a:t>
            </a:r>
            <a:r>
              <a:rPr lang="fr-FR" b="1" dirty="0"/>
              <a:t>activités de développement et de soins de la petite enfance </a:t>
            </a:r>
            <a:r>
              <a:rPr lang="fr-FR" dirty="0"/>
              <a:t>et à </a:t>
            </a:r>
            <a:r>
              <a:rPr lang="fr-FR" b="1" dirty="0"/>
              <a:t>une </a:t>
            </a:r>
            <a:r>
              <a:rPr lang="fr-FR" b="1" dirty="0" smtClean="0"/>
              <a:t>éducation préscolaire </a:t>
            </a:r>
            <a:r>
              <a:rPr lang="fr-FR" b="1" dirty="0"/>
              <a:t>de qualité</a:t>
            </a:r>
            <a:r>
              <a:rPr lang="fr-FR" dirty="0"/>
              <a:t> qui les préparent à suivre un enseignement primaire</a:t>
            </a:r>
            <a:endParaRPr lang="en-US" altLang="en-US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b="1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4.3</a:t>
            </a:r>
            <a:r>
              <a:rPr lang="en-GB" altLang="en-US" kern="0" dirty="0" smtClean="0">
                <a:solidFill>
                  <a:srgbClr val="000000"/>
                </a:solidFill>
                <a:latin typeface="+mj-lt"/>
                <a:cs typeface="Arial"/>
              </a:rPr>
              <a:t>. </a:t>
            </a:r>
            <a:r>
              <a:rPr lang="fr-FR" dirty="0"/>
              <a:t>D’ici à 2030, faire en sorte que les femmes et les hommes aient tous accès</a:t>
            </a:r>
          </a:p>
          <a:p>
            <a:r>
              <a:rPr lang="fr-FR" dirty="0"/>
              <a:t>dans des conditions </a:t>
            </a:r>
            <a:r>
              <a:rPr lang="fr-FR" dirty="0" smtClean="0"/>
              <a:t>d’égalité </a:t>
            </a:r>
            <a:r>
              <a:rPr lang="fr-FR" dirty="0"/>
              <a:t>à </a:t>
            </a:r>
            <a:r>
              <a:rPr lang="fr-FR" b="1" dirty="0"/>
              <a:t>un enseignement technique, professionnel ou tertiaire, </a:t>
            </a:r>
            <a:r>
              <a:rPr lang="fr-FR" b="1" dirty="0" smtClean="0"/>
              <a:t>y compris </a:t>
            </a:r>
            <a:r>
              <a:rPr lang="fr-FR" b="1" dirty="0"/>
              <a:t>universitaire, de qualité et d’un coût abordable </a:t>
            </a:r>
            <a:endParaRPr lang="fr-FR" b="1" dirty="0" smtClean="0"/>
          </a:p>
          <a:p>
            <a:endParaRPr lang="fr-FR" dirty="0">
              <a:latin typeface="+mj-lt"/>
            </a:endParaRPr>
          </a:p>
          <a:p>
            <a:r>
              <a:rPr lang="en-GB" altLang="en-US" b="1" kern="0" dirty="0" smtClean="0">
                <a:solidFill>
                  <a:srgbClr val="000000"/>
                </a:solidFill>
                <a:latin typeface="+mj-lt"/>
                <a:cs typeface="Arial"/>
              </a:rPr>
              <a:t>4.4. </a:t>
            </a:r>
            <a:r>
              <a:rPr lang="fr-FR" dirty="0"/>
              <a:t>D’ici à 2030, augmenter nettement le nombre de jeunes et d’adultes </a:t>
            </a:r>
            <a:r>
              <a:rPr lang="fr-FR" dirty="0" smtClean="0"/>
              <a:t>disposant des </a:t>
            </a:r>
            <a:r>
              <a:rPr lang="fr-FR" b="1" dirty="0"/>
              <a:t>compétences, notamment techniques et </a:t>
            </a:r>
            <a:r>
              <a:rPr lang="fr-FR" b="1" dirty="0" smtClean="0"/>
              <a:t>professionn</a:t>
            </a:r>
            <a:r>
              <a:rPr lang="fr-FR" dirty="0" smtClean="0"/>
              <a:t>elles, nécessaires </a:t>
            </a:r>
            <a:r>
              <a:rPr lang="fr-FR" dirty="0"/>
              <a:t>à l’emploi, </a:t>
            </a:r>
            <a:r>
              <a:rPr lang="fr-FR" dirty="0" smtClean="0"/>
              <a:t>à l’obtention </a:t>
            </a:r>
            <a:r>
              <a:rPr lang="fr-FR" dirty="0"/>
              <a:t>d’un travail décent et à </a:t>
            </a:r>
            <a:r>
              <a:rPr lang="fr-FR" dirty="0" smtClean="0"/>
              <a:t>l’entrepreneuriat</a:t>
            </a:r>
            <a:endParaRPr lang="en-GB" altLang="en-US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en-GB" sz="24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10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1483</Words>
  <Application>Microsoft Office PowerPoint</Application>
  <PresentationFormat>On-screen Show (4:3)</PresentationFormat>
  <Paragraphs>409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Theme2</vt:lpstr>
      <vt:lpstr>1_Theme2</vt:lpstr>
      <vt:lpstr>    Éducation 2030  et le Cadre d’Action (FFA)    </vt:lpstr>
      <vt:lpstr>Éducation 2030</vt:lpstr>
      <vt:lpstr>Processus</vt:lpstr>
      <vt:lpstr> Étapes majeures </vt:lpstr>
      <vt:lpstr>Vision et logique</vt:lpstr>
      <vt:lpstr>Objectif </vt:lpstr>
      <vt:lpstr> Eléments clés </vt:lpstr>
      <vt:lpstr>Cibles</vt:lpstr>
      <vt:lpstr>Cibles (4.1  -  4.4)</vt:lpstr>
      <vt:lpstr>Cibles (4.5 - 4.7)</vt:lpstr>
      <vt:lpstr>Modalités de mise en œuvre</vt:lpstr>
      <vt:lpstr>Postionnement de l’ Éducation dans le programme de développement durable à l’horizon 2030 </vt:lpstr>
      <vt:lpstr>Liens Éducation et autres ODDs</vt:lpstr>
      <vt:lpstr>Cadre d’Action  Éducation 2030 </vt:lpstr>
      <vt:lpstr>Objectifs</vt:lpstr>
      <vt:lpstr> Principes  </vt:lpstr>
      <vt:lpstr>Approches stratégiques </vt:lpstr>
      <vt:lpstr>  Accent sur équité, inclusion et  égalité des genres  </vt:lpstr>
      <vt:lpstr>PowerPoint Presentation</vt:lpstr>
      <vt:lpstr> Cibles et Stratégies indicatives  </vt:lpstr>
      <vt:lpstr>Indicateurs</vt:lpstr>
      <vt:lpstr>Gouvernance et résponsabilisation</vt:lpstr>
      <vt:lpstr>Partenariats</vt:lpstr>
      <vt:lpstr>Coordination et mise en œuvre efficace</vt:lpstr>
      <vt:lpstr>UNESCO Soutien à la mise en œuvre</vt:lpstr>
      <vt:lpstr> Monitoring, suivi et examen des politiques </vt:lpstr>
      <vt:lpstr>Financement</vt:lpstr>
      <vt:lpstr>Prochaines étapes  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McOmish, Elspeth</dc:creator>
  <cp:lastModifiedBy>UNESCO</cp:lastModifiedBy>
  <cp:revision>163</cp:revision>
  <cp:lastPrinted>2015-06-15T08:43:02Z</cp:lastPrinted>
  <dcterms:created xsi:type="dcterms:W3CDTF">2015-06-04T10:07:41Z</dcterms:created>
  <dcterms:modified xsi:type="dcterms:W3CDTF">2015-11-23T09:23:24Z</dcterms:modified>
</cp:coreProperties>
</file>